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65" r:id="rId6"/>
    <p:sldId id="292" r:id="rId7"/>
    <p:sldId id="259" r:id="rId8"/>
    <p:sldId id="260" r:id="rId9"/>
    <p:sldId id="261" r:id="rId10"/>
    <p:sldId id="266" r:id="rId11"/>
    <p:sldId id="268" r:id="rId12"/>
    <p:sldId id="269" r:id="rId13"/>
    <p:sldId id="270" r:id="rId14"/>
    <p:sldId id="271" r:id="rId15"/>
    <p:sldId id="273" r:id="rId16"/>
    <p:sldId id="282" r:id="rId17"/>
    <p:sldId id="283" r:id="rId18"/>
    <p:sldId id="284" r:id="rId19"/>
    <p:sldId id="287" r:id="rId20"/>
    <p:sldId id="288" r:id="rId21"/>
    <p:sldId id="291" r:id="rId22"/>
    <p:sldId id="29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99" d="100"/>
          <a:sy n="99" d="100"/>
        </p:scale>
        <p:origin x="72"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image" Target="../media/image1.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EF9D1B-6964-4560-9DB7-B8EE97DF53E5}" type="doc">
      <dgm:prSet loTypeId="urn:microsoft.com/office/officeart/2008/layout/HorizontalMultiLevelHierarchy" loCatId="hierarchy" qsTypeId="urn:microsoft.com/office/officeart/2005/8/quickstyle/simple3" qsCatId="simple" csTypeId="urn:microsoft.com/office/officeart/2005/8/colors/colorful1" csCatId="colorful" phldr="1"/>
      <dgm:spPr/>
      <dgm:t>
        <a:bodyPr/>
        <a:lstStyle/>
        <a:p>
          <a:endParaRPr lang="es-PE"/>
        </a:p>
      </dgm:t>
    </dgm:pt>
    <dgm:pt modelId="{CF55377A-9E45-4BC6-8AE6-5A68DF708D30}">
      <dgm:prSet phldrT="[Texto]"/>
      <dgm:spPr/>
      <dgm:t>
        <a:bodyPr/>
        <a:lstStyle/>
        <a:p>
          <a:r>
            <a:rPr lang="es-PE" dirty="0" smtClean="0"/>
            <a:t>Sino se sabe qué es BTC no es posible saber que regulación debe recibir</a:t>
          </a:r>
          <a:endParaRPr lang="es-PE" dirty="0"/>
        </a:p>
      </dgm:t>
    </dgm:pt>
    <dgm:pt modelId="{1F8AF2B2-0CDD-40BE-9614-421D977E2CBE}" type="parTrans" cxnId="{17B0E465-B3EC-47EC-9AE7-B62FFBEE50F4}">
      <dgm:prSet/>
      <dgm:spPr/>
      <dgm:t>
        <a:bodyPr/>
        <a:lstStyle/>
        <a:p>
          <a:endParaRPr lang="es-PE"/>
        </a:p>
      </dgm:t>
    </dgm:pt>
    <dgm:pt modelId="{11AE930A-3CEF-4A58-A8C2-59250493A8F9}" type="sibTrans" cxnId="{17B0E465-B3EC-47EC-9AE7-B62FFBEE50F4}">
      <dgm:prSet/>
      <dgm:spPr/>
      <dgm:t>
        <a:bodyPr/>
        <a:lstStyle/>
        <a:p>
          <a:endParaRPr lang="es-PE"/>
        </a:p>
      </dgm:t>
    </dgm:pt>
    <dgm:pt modelId="{5F255E64-0300-4104-805A-2505F7C4B767}">
      <dgm:prSet phldrT="[Texto]"/>
      <dgm:spPr/>
      <dgm:t>
        <a:bodyPr/>
        <a:lstStyle/>
        <a:p>
          <a:r>
            <a:rPr lang="es-PE" dirty="0" smtClean="0"/>
            <a:t>Cómo se considera desde una óptica económica-financiera</a:t>
          </a:r>
          <a:endParaRPr lang="es-PE" dirty="0"/>
        </a:p>
      </dgm:t>
    </dgm:pt>
    <dgm:pt modelId="{A4AF8C4F-9726-4740-8D9D-36A3E2F00BD4}" type="parTrans" cxnId="{ED541E9F-F2CC-4CA5-AD90-E9BF652AF24D}">
      <dgm:prSet/>
      <dgm:spPr/>
      <dgm:t>
        <a:bodyPr/>
        <a:lstStyle/>
        <a:p>
          <a:endParaRPr lang="es-PE"/>
        </a:p>
      </dgm:t>
    </dgm:pt>
    <dgm:pt modelId="{9FEB2680-6665-4B67-B7D6-DFB8F2E5ED55}" type="sibTrans" cxnId="{ED541E9F-F2CC-4CA5-AD90-E9BF652AF24D}">
      <dgm:prSet/>
      <dgm:spPr/>
      <dgm:t>
        <a:bodyPr/>
        <a:lstStyle/>
        <a:p>
          <a:endParaRPr lang="es-PE"/>
        </a:p>
      </dgm:t>
    </dgm:pt>
    <dgm:pt modelId="{0AFFF40C-DC3B-4B6E-A13C-09324B9168A6}">
      <dgm:prSet phldrT="[Texto]"/>
      <dgm:spPr/>
      <dgm:t>
        <a:bodyPr/>
        <a:lstStyle/>
        <a:p>
          <a:r>
            <a:rPr lang="es-PE" dirty="0" smtClean="0"/>
            <a:t>Cómo lo califica el marco legal vigente</a:t>
          </a:r>
        </a:p>
      </dgm:t>
    </dgm:pt>
    <dgm:pt modelId="{049B8CE2-1DE4-4FF4-B1A7-D22226394B70}" type="parTrans" cxnId="{842DB1B6-97F0-4DDC-8D7A-90BCC95D5FE7}">
      <dgm:prSet/>
      <dgm:spPr/>
      <dgm:t>
        <a:bodyPr/>
        <a:lstStyle/>
        <a:p>
          <a:endParaRPr lang="es-PE"/>
        </a:p>
      </dgm:t>
    </dgm:pt>
    <dgm:pt modelId="{7F9C2AA0-CCED-4040-B26C-A3470A2FBFD8}" type="sibTrans" cxnId="{842DB1B6-97F0-4DDC-8D7A-90BCC95D5FE7}">
      <dgm:prSet/>
      <dgm:spPr/>
      <dgm:t>
        <a:bodyPr/>
        <a:lstStyle/>
        <a:p>
          <a:endParaRPr lang="es-PE"/>
        </a:p>
      </dgm:t>
    </dgm:pt>
    <dgm:pt modelId="{A2A0CF12-BBE5-4D16-9CE5-64AA923FBC1B}">
      <dgm:prSet phldrT="[Texto]"/>
      <dgm:spPr/>
      <dgm:t>
        <a:bodyPr/>
        <a:lstStyle/>
        <a:p>
          <a:r>
            <a:rPr lang="es-PE" dirty="0" smtClean="0"/>
            <a:t>En Perú: ¿son necesarias reformas normativas?</a:t>
          </a:r>
        </a:p>
      </dgm:t>
    </dgm:pt>
    <dgm:pt modelId="{A2C8B4D5-E63A-4977-B0F3-638E2F9AE430}" type="parTrans" cxnId="{49DE8B17-5FB5-4D6A-93A4-8C0051DC00E6}">
      <dgm:prSet/>
      <dgm:spPr/>
      <dgm:t>
        <a:bodyPr/>
        <a:lstStyle/>
        <a:p>
          <a:endParaRPr lang="es-PE"/>
        </a:p>
      </dgm:t>
    </dgm:pt>
    <dgm:pt modelId="{98DDFE32-819E-42F2-B7AF-6C92FCE3FF59}" type="sibTrans" cxnId="{49DE8B17-5FB5-4D6A-93A4-8C0051DC00E6}">
      <dgm:prSet/>
      <dgm:spPr/>
      <dgm:t>
        <a:bodyPr/>
        <a:lstStyle/>
        <a:p>
          <a:endParaRPr lang="es-PE"/>
        </a:p>
      </dgm:t>
    </dgm:pt>
    <dgm:pt modelId="{97B7C65F-A9B1-49FC-81D4-3C895E3FC872}">
      <dgm:prSet/>
      <dgm:spPr/>
      <dgm:t>
        <a:bodyPr/>
        <a:lstStyle/>
        <a:p>
          <a:r>
            <a:rPr lang="es-PE" dirty="0" smtClean="0"/>
            <a:t>Agencias del gobierno encargadas de la supervisión de su uso</a:t>
          </a:r>
        </a:p>
      </dgm:t>
    </dgm:pt>
    <dgm:pt modelId="{C3894738-D58C-4554-BBDB-085508858F25}" type="parTrans" cxnId="{F87BBDC8-CFBF-4365-887D-4DF8C6B2811A}">
      <dgm:prSet/>
      <dgm:spPr/>
      <dgm:t>
        <a:bodyPr/>
        <a:lstStyle/>
        <a:p>
          <a:endParaRPr lang="es-PE"/>
        </a:p>
      </dgm:t>
    </dgm:pt>
    <dgm:pt modelId="{04F6079E-E842-4C6D-9205-68DEEE9FAD92}" type="sibTrans" cxnId="{F87BBDC8-CFBF-4365-887D-4DF8C6B2811A}">
      <dgm:prSet/>
      <dgm:spPr/>
      <dgm:t>
        <a:bodyPr/>
        <a:lstStyle/>
        <a:p>
          <a:endParaRPr lang="es-PE"/>
        </a:p>
      </dgm:t>
    </dgm:pt>
    <dgm:pt modelId="{51807C14-A458-43A6-B14E-8210F4D73710}">
      <dgm:prSet/>
      <dgm:spPr/>
      <dgm:t>
        <a:bodyPr/>
        <a:lstStyle/>
        <a:p>
          <a:r>
            <a:rPr lang="es-PE" dirty="0" smtClean="0"/>
            <a:t>Riesgos que reporta su uso dentro del sistema financiero</a:t>
          </a:r>
        </a:p>
      </dgm:t>
    </dgm:pt>
    <dgm:pt modelId="{DF1F9A4C-F9FE-4E10-B626-6D8C35BF1F15}" type="parTrans" cxnId="{EA06A3B3-19FC-4405-8B85-3A5994A23A1C}">
      <dgm:prSet/>
      <dgm:spPr/>
      <dgm:t>
        <a:bodyPr/>
        <a:lstStyle/>
        <a:p>
          <a:endParaRPr lang="es-PE"/>
        </a:p>
      </dgm:t>
    </dgm:pt>
    <dgm:pt modelId="{62E19906-5243-4A45-AAC8-FFA96AF0DB8E}" type="sibTrans" cxnId="{EA06A3B3-19FC-4405-8B85-3A5994A23A1C}">
      <dgm:prSet/>
      <dgm:spPr/>
      <dgm:t>
        <a:bodyPr/>
        <a:lstStyle/>
        <a:p>
          <a:endParaRPr lang="es-PE"/>
        </a:p>
      </dgm:t>
    </dgm:pt>
    <dgm:pt modelId="{40E2DB6F-D097-49ED-9027-98DFF6B64505}" type="pres">
      <dgm:prSet presAssocID="{D3EF9D1B-6964-4560-9DB7-B8EE97DF53E5}" presName="Name0" presStyleCnt="0">
        <dgm:presLayoutVars>
          <dgm:chPref val="1"/>
          <dgm:dir/>
          <dgm:animOne val="branch"/>
          <dgm:animLvl val="lvl"/>
          <dgm:resizeHandles val="exact"/>
        </dgm:presLayoutVars>
      </dgm:prSet>
      <dgm:spPr/>
      <dgm:t>
        <a:bodyPr/>
        <a:lstStyle/>
        <a:p>
          <a:endParaRPr lang="es-PE"/>
        </a:p>
      </dgm:t>
    </dgm:pt>
    <dgm:pt modelId="{C7F71DEC-D63B-4065-AFF3-965E1E88EC9E}" type="pres">
      <dgm:prSet presAssocID="{CF55377A-9E45-4BC6-8AE6-5A68DF708D30}" presName="root1" presStyleCnt="0"/>
      <dgm:spPr/>
    </dgm:pt>
    <dgm:pt modelId="{103789A2-9850-418A-B04E-CCCC9C121C9C}" type="pres">
      <dgm:prSet presAssocID="{CF55377A-9E45-4BC6-8AE6-5A68DF708D30}" presName="LevelOneTextNode" presStyleLbl="node0" presStyleIdx="0" presStyleCnt="1">
        <dgm:presLayoutVars>
          <dgm:chPref val="3"/>
        </dgm:presLayoutVars>
      </dgm:prSet>
      <dgm:spPr/>
      <dgm:t>
        <a:bodyPr/>
        <a:lstStyle/>
        <a:p>
          <a:endParaRPr lang="es-PE"/>
        </a:p>
      </dgm:t>
    </dgm:pt>
    <dgm:pt modelId="{C7F6A9BE-C355-490D-BC9E-448D633BCF11}" type="pres">
      <dgm:prSet presAssocID="{CF55377A-9E45-4BC6-8AE6-5A68DF708D30}" presName="level2hierChild" presStyleCnt="0"/>
      <dgm:spPr/>
    </dgm:pt>
    <dgm:pt modelId="{EE0B90D5-F768-463D-85BA-00909E53529B}" type="pres">
      <dgm:prSet presAssocID="{A4AF8C4F-9726-4740-8D9D-36A3E2F00BD4}" presName="conn2-1" presStyleLbl="parChTrans1D2" presStyleIdx="0" presStyleCnt="5"/>
      <dgm:spPr/>
      <dgm:t>
        <a:bodyPr/>
        <a:lstStyle/>
        <a:p>
          <a:endParaRPr lang="es-PE"/>
        </a:p>
      </dgm:t>
    </dgm:pt>
    <dgm:pt modelId="{D8473F80-311C-4D0B-B9DE-07B86B96F85D}" type="pres">
      <dgm:prSet presAssocID="{A4AF8C4F-9726-4740-8D9D-36A3E2F00BD4}" presName="connTx" presStyleLbl="parChTrans1D2" presStyleIdx="0" presStyleCnt="5"/>
      <dgm:spPr/>
      <dgm:t>
        <a:bodyPr/>
        <a:lstStyle/>
        <a:p>
          <a:endParaRPr lang="es-PE"/>
        </a:p>
      </dgm:t>
    </dgm:pt>
    <dgm:pt modelId="{80CFE3C9-56B6-4BEB-8803-EEF65AD21650}" type="pres">
      <dgm:prSet presAssocID="{5F255E64-0300-4104-805A-2505F7C4B767}" presName="root2" presStyleCnt="0"/>
      <dgm:spPr/>
    </dgm:pt>
    <dgm:pt modelId="{8D286004-80BE-4F99-AA0A-19772BC2EA50}" type="pres">
      <dgm:prSet presAssocID="{5F255E64-0300-4104-805A-2505F7C4B767}" presName="LevelTwoTextNode" presStyleLbl="node2" presStyleIdx="0" presStyleCnt="5">
        <dgm:presLayoutVars>
          <dgm:chPref val="3"/>
        </dgm:presLayoutVars>
      </dgm:prSet>
      <dgm:spPr/>
      <dgm:t>
        <a:bodyPr/>
        <a:lstStyle/>
        <a:p>
          <a:endParaRPr lang="es-PE"/>
        </a:p>
      </dgm:t>
    </dgm:pt>
    <dgm:pt modelId="{5C0D487B-A7F7-41A7-855D-0DA513C78E1A}" type="pres">
      <dgm:prSet presAssocID="{5F255E64-0300-4104-805A-2505F7C4B767}" presName="level3hierChild" presStyleCnt="0"/>
      <dgm:spPr/>
    </dgm:pt>
    <dgm:pt modelId="{6A994617-0081-4814-9E32-F827408BAAEB}" type="pres">
      <dgm:prSet presAssocID="{049B8CE2-1DE4-4FF4-B1A7-D22226394B70}" presName="conn2-1" presStyleLbl="parChTrans1D2" presStyleIdx="1" presStyleCnt="5"/>
      <dgm:spPr/>
      <dgm:t>
        <a:bodyPr/>
        <a:lstStyle/>
        <a:p>
          <a:endParaRPr lang="es-PE"/>
        </a:p>
      </dgm:t>
    </dgm:pt>
    <dgm:pt modelId="{C8F802C4-85BB-4180-BC30-B0F6C1E61BC5}" type="pres">
      <dgm:prSet presAssocID="{049B8CE2-1DE4-4FF4-B1A7-D22226394B70}" presName="connTx" presStyleLbl="parChTrans1D2" presStyleIdx="1" presStyleCnt="5"/>
      <dgm:spPr/>
      <dgm:t>
        <a:bodyPr/>
        <a:lstStyle/>
        <a:p>
          <a:endParaRPr lang="es-PE"/>
        </a:p>
      </dgm:t>
    </dgm:pt>
    <dgm:pt modelId="{0B1A5E9F-B082-4BF9-9FEA-5BAAA48D08E8}" type="pres">
      <dgm:prSet presAssocID="{0AFFF40C-DC3B-4B6E-A13C-09324B9168A6}" presName="root2" presStyleCnt="0"/>
      <dgm:spPr/>
    </dgm:pt>
    <dgm:pt modelId="{EFA51AB0-16CF-4C72-AE91-E78F105AE878}" type="pres">
      <dgm:prSet presAssocID="{0AFFF40C-DC3B-4B6E-A13C-09324B9168A6}" presName="LevelTwoTextNode" presStyleLbl="node2" presStyleIdx="1" presStyleCnt="5">
        <dgm:presLayoutVars>
          <dgm:chPref val="3"/>
        </dgm:presLayoutVars>
      </dgm:prSet>
      <dgm:spPr/>
      <dgm:t>
        <a:bodyPr/>
        <a:lstStyle/>
        <a:p>
          <a:endParaRPr lang="es-PE"/>
        </a:p>
      </dgm:t>
    </dgm:pt>
    <dgm:pt modelId="{3BB921FC-7099-4C3C-A66F-833DCDA61681}" type="pres">
      <dgm:prSet presAssocID="{0AFFF40C-DC3B-4B6E-A13C-09324B9168A6}" presName="level3hierChild" presStyleCnt="0"/>
      <dgm:spPr/>
    </dgm:pt>
    <dgm:pt modelId="{C5F6CD5C-0F95-4B94-A4DE-4BF0F10E7229}" type="pres">
      <dgm:prSet presAssocID="{DF1F9A4C-F9FE-4E10-B626-6D8C35BF1F15}" presName="conn2-1" presStyleLbl="parChTrans1D2" presStyleIdx="2" presStyleCnt="5"/>
      <dgm:spPr/>
      <dgm:t>
        <a:bodyPr/>
        <a:lstStyle/>
        <a:p>
          <a:endParaRPr lang="es-PE"/>
        </a:p>
      </dgm:t>
    </dgm:pt>
    <dgm:pt modelId="{98FF3C19-FC59-4205-B3A0-284A1A4F8EC9}" type="pres">
      <dgm:prSet presAssocID="{DF1F9A4C-F9FE-4E10-B626-6D8C35BF1F15}" presName="connTx" presStyleLbl="parChTrans1D2" presStyleIdx="2" presStyleCnt="5"/>
      <dgm:spPr/>
      <dgm:t>
        <a:bodyPr/>
        <a:lstStyle/>
        <a:p>
          <a:endParaRPr lang="es-PE"/>
        </a:p>
      </dgm:t>
    </dgm:pt>
    <dgm:pt modelId="{AEAA72E9-2BA9-44B9-AE6B-A8A0AFCC29BD}" type="pres">
      <dgm:prSet presAssocID="{51807C14-A458-43A6-B14E-8210F4D73710}" presName="root2" presStyleCnt="0"/>
      <dgm:spPr/>
    </dgm:pt>
    <dgm:pt modelId="{E3D87F91-E44E-4CE2-9624-A89526C48B79}" type="pres">
      <dgm:prSet presAssocID="{51807C14-A458-43A6-B14E-8210F4D73710}" presName="LevelTwoTextNode" presStyleLbl="node2" presStyleIdx="2" presStyleCnt="5">
        <dgm:presLayoutVars>
          <dgm:chPref val="3"/>
        </dgm:presLayoutVars>
      </dgm:prSet>
      <dgm:spPr/>
      <dgm:t>
        <a:bodyPr/>
        <a:lstStyle/>
        <a:p>
          <a:endParaRPr lang="es-PE"/>
        </a:p>
      </dgm:t>
    </dgm:pt>
    <dgm:pt modelId="{A4FFE2DF-1AE7-41D5-A0FB-11320EFDFCF8}" type="pres">
      <dgm:prSet presAssocID="{51807C14-A458-43A6-B14E-8210F4D73710}" presName="level3hierChild" presStyleCnt="0"/>
      <dgm:spPr/>
    </dgm:pt>
    <dgm:pt modelId="{FF7D519B-B5B5-4579-8480-FFB0F06E182D}" type="pres">
      <dgm:prSet presAssocID="{C3894738-D58C-4554-BBDB-085508858F25}" presName="conn2-1" presStyleLbl="parChTrans1D2" presStyleIdx="3" presStyleCnt="5"/>
      <dgm:spPr/>
      <dgm:t>
        <a:bodyPr/>
        <a:lstStyle/>
        <a:p>
          <a:endParaRPr lang="es-PE"/>
        </a:p>
      </dgm:t>
    </dgm:pt>
    <dgm:pt modelId="{E6842537-C577-48A9-B0AB-C244ECED4757}" type="pres">
      <dgm:prSet presAssocID="{C3894738-D58C-4554-BBDB-085508858F25}" presName="connTx" presStyleLbl="parChTrans1D2" presStyleIdx="3" presStyleCnt="5"/>
      <dgm:spPr/>
      <dgm:t>
        <a:bodyPr/>
        <a:lstStyle/>
        <a:p>
          <a:endParaRPr lang="es-PE"/>
        </a:p>
      </dgm:t>
    </dgm:pt>
    <dgm:pt modelId="{7002A133-95B9-401D-BCD4-78066D7E9EDC}" type="pres">
      <dgm:prSet presAssocID="{97B7C65F-A9B1-49FC-81D4-3C895E3FC872}" presName="root2" presStyleCnt="0"/>
      <dgm:spPr/>
    </dgm:pt>
    <dgm:pt modelId="{941558CC-282F-44A3-8478-E77D82CF416F}" type="pres">
      <dgm:prSet presAssocID="{97B7C65F-A9B1-49FC-81D4-3C895E3FC872}" presName="LevelTwoTextNode" presStyleLbl="node2" presStyleIdx="3" presStyleCnt="5">
        <dgm:presLayoutVars>
          <dgm:chPref val="3"/>
        </dgm:presLayoutVars>
      </dgm:prSet>
      <dgm:spPr/>
      <dgm:t>
        <a:bodyPr/>
        <a:lstStyle/>
        <a:p>
          <a:endParaRPr lang="es-PE"/>
        </a:p>
      </dgm:t>
    </dgm:pt>
    <dgm:pt modelId="{90C32A71-BC95-4CA1-8BD8-B2CC1913E51F}" type="pres">
      <dgm:prSet presAssocID="{97B7C65F-A9B1-49FC-81D4-3C895E3FC872}" presName="level3hierChild" presStyleCnt="0"/>
      <dgm:spPr/>
    </dgm:pt>
    <dgm:pt modelId="{FCD73286-3938-4EBB-A78E-3A7935F27DA6}" type="pres">
      <dgm:prSet presAssocID="{A2C8B4D5-E63A-4977-B0F3-638E2F9AE430}" presName="conn2-1" presStyleLbl="parChTrans1D2" presStyleIdx="4" presStyleCnt="5"/>
      <dgm:spPr/>
      <dgm:t>
        <a:bodyPr/>
        <a:lstStyle/>
        <a:p>
          <a:endParaRPr lang="es-PE"/>
        </a:p>
      </dgm:t>
    </dgm:pt>
    <dgm:pt modelId="{CFAC6884-B042-4A69-A9AB-BCA64D22AAA9}" type="pres">
      <dgm:prSet presAssocID="{A2C8B4D5-E63A-4977-B0F3-638E2F9AE430}" presName="connTx" presStyleLbl="parChTrans1D2" presStyleIdx="4" presStyleCnt="5"/>
      <dgm:spPr/>
      <dgm:t>
        <a:bodyPr/>
        <a:lstStyle/>
        <a:p>
          <a:endParaRPr lang="es-PE"/>
        </a:p>
      </dgm:t>
    </dgm:pt>
    <dgm:pt modelId="{21942A82-33BE-4EC8-BB23-62C0A142C84D}" type="pres">
      <dgm:prSet presAssocID="{A2A0CF12-BBE5-4D16-9CE5-64AA923FBC1B}" presName="root2" presStyleCnt="0"/>
      <dgm:spPr/>
    </dgm:pt>
    <dgm:pt modelId="{628B365E-F544-4C9D-94E2-17FAB91C46D3}" type="pres">
      <dgm:prSet presAssocID="{A2A0CF12-BBE5-4D16-9CE5-64AA923FBC1B}" presName="LevelTwoTextNode" presStyleLbl="node2" presStyleIdx="4" presStyleCnt="5">
        <dgm:presLayoutVars>
          <dgm:chPref val="3"/>
        </dgm:presLayoutVars>
      </dgm:prSet>
      <dgm:spPr/>
      <dgm:t>
        <a:bodyPr/>
        <a:lstStyle/>
        <a:p>
          <a:endParaRPr lang="es-PE"/>
        </a:p>
      </dgm:t>
    </dgm:pt>
    <dgm:pt modelId="{39A2511E-28EC-4E5B-9F82-DC1E75B57C82}" type="pres">
      <dgm:prSet presAssocID="{A2A0CF12-BBE5-4D16-9CE5-64AA923FBC1B}" presName="level3hierChild" presStyleCnt="0"/>
      <dgm:spPr/>
    </dgm:pt>
  </dgm:ptLst>
  <dgm:cxnLst>
    <dgm:cxn modelId="{22AC3AC9-8716-41AE-96FD-5934B09417CA}" type="presOf" srcId="{A4AF8C4F-9726-4740-8D9D-36A3E2F00BD4}" destId="{EE0B90D5-F768-463D-85BA-00909E53529B}" srcOrd="0" destOrd="0" presId="urn:microsoft.com/office/officeart/2008/layout/HorizontalMultiLevelHierarchy"/>
    <dgm:cxn modelId="{75A3C5E7-333C-4D77-87E3-CCDE57AB5B10}" type="presOf" srcId="{DF1F9A4C-F9FE-4E10-B626-6D8C35BF1F15}" destId="{C5F6CD5C-0F95-4B94-A4DE-4BF0F10E7229}" srcOrd="0" destOrd="0" presId="urn:microsoft.com/office/officeart/2008/layout/HorizontalMultiLevelHierarchy"/>
    <dgm:cxn modelId="{D1634F13-EBAD-42C5-A868-84B9BDFB8107}" type="presOf" srcId="{51807C14-A458-43A6-B14E-8210F4D73710}" destId="{E3D87F91-E44E-4CE2-9624-A89526C48B79}" srcOrd="0" destOrd="0" presId="urn:microsoft.com/office/officeart/2008/layout/HorizontalMultiLevelHierarchy"/>
    <dgm:cxn modelId="{F87BBDC8-CFBF-4365-887D-4DF8C6B2811A}" srcId="{CF55377A-9E45-4BC6-8AE6-5A68DF708D30}" destId="{97B7C65F-A9B1-49FC-81D4-3C895E3FC872}" srcOrd="3" destOrd="0" parTransId="{C3894738-D58C-4554-BBDB-085508858F25}" sibTransId="{04F6079E-E842-4C6D-9205-68DEEE9FAD92}"/>
    <dgm:cxn modelId="{89B64A7A-BB8C-4568-B021-FA2A1E808314}" type="presOf" srcId="{CF55377A-9E45-4BC6-8AE6-5A68DF708D30}" destId="{103789A2-9850-418A-B04E-CCCC9C121C9C}" srcOrd="0" destOrd="0" presId="urn:microsoft.com/office/officeart/2008/layout/HorizontalMultiLevelHierarchy"/>
    <dgm:cxn modelId="{FB9A51FC-388B-436C-BDC3-4BE5B8B3E911}" type="presOf" srcId="{049B8CE2-1DE4-4FF4-B1A7-D22226394B70}" destId="{6A994617-0081-4814-9E32-F827408BAAEB}" srcOrd="0" destOrd="0" presId="urn:microsoft.com/office/officeart/2008/layout/HorizontalMultiLevelHierarchy"/>
    <dgm:cxn modelId="{3A1B5744-055E-4D8A-9511-CBCF9050399E}" type="presOf" srcId="{5F255E64-0300-4104-805A-2505F7C4B767}" destId="{8D286004-80BE-4F99-AA0A-19772BC2EA50}" srcOrd="0" destOrd="0" presId="urn:microsoft.com/office/officeart/2008/layout/HorizontalMultiLevelHierarchy"/>
    <dgm:cxn modelId="{D40CE53E-D6A4-4F9C-9BEB-FED22D121943}" type="presOf" srcId="{DF1F9A4C-F9FE-4E10-B626-6D8C35BF1F15}" destId="{98FF3C19-FC59-4205-B3A0-284A1A4F8EC9}" srcOrd="1" destOrd="0" presId="urn:microsoft.com/office/officeart/2008/layout/HorizontalMultiLevelHierarchy"/>
    <dgm:cxn modelId="{7AFD9E9F-F8C1-4FFA-8782-462606364494}" type="presOf" srcId="{97B7C65F-A9B1-49FC-81D4-3C895E3FC872}" destId="{941558CC-282F-44A3-8478-E77D82CF416F}" srcOrd="0" destOrd="0" presId="urn:microsoft.com/office/officeart/2008/layout/HorizontalMultiLevelHierarchy"/>
    <dgm:cxn modelId="{38B8B1B6-51BF-45C6-B189-3AE647931328}" type="presOf" srcId="{A2C8B4D5-E63A-4977-B0F3-638E2F9AE430}" destId="{CFAC6884-B042-4A69-A9AB-BCA64D22AAA9}" srcOrd="1" destOrd="0" presId="urn:microsoft.com/office/officeart/2008/layout/HorizontalMultiLevelHierarchy"/>
    <dgm:cxn modelId="{C12BF020-47A4-4176-A4C7-7B5F33B45480}" type="presOf" srcId="{C3894738-D58C-4554-BBDB-085508858F25}" destId="{FF7D519B-B5B5-4579-8480-FFB0F06E182D}" srcOrd="0" destOrd="0" presId="urn:microsoft.com/office/officeart/2008/layout/HorizontalMultiLevelHierarchy"/>
    <dgm:cxn modelId="{4A7404FB-2811-4B19-9C8F-7A258D92D564}" type="presOf" srcId="{D3EF9D1B-6964-4560-9DB7-B8EE97DF53E5}" destId="{40E2DB6F-D097-49ED-9027-98DFF6B64505}" srcOrd="0" destOrd="0" presId="urn:microsoft.com/office/officeart/2008/layout/HorizontalMultiLevelHierarchy"/>
    <dgm:cxn modelId="{56248E29-BD2A-41B0-A2E5-6D29698BEF1F}" type="presOf" srcId="{C3894738-D58C-4554-BBDB-085508858F25}" destId="{E6842537-C577-48A9-B0AB-C244ECED4757}" srcOrd="1" destOrd="0" presId="urn:microsoft.com/office/officeart/2008/layout/HorizontalMultiLevelHierarchy"/>
    <dgm:cxn modelId="{CB8C62A9-736E-463A-A30D-00DA7756C5BF}" type="presOf" srcId="{049B8CE2-1DE4-4FF4-B1A7-D22226394B70}" destId="{C8F802C4-85BB-4180-BC30-B0F6C1E61BC5}" srcOrd="1" destOrd="0" presId="urn:microsoft.com/office/officeart/2008/layout/HorizontalMultiLevelHierarchy"/>
    <dgm:cxn modelId="{842DB1B6-97F0-4DDC-8D7A-90BCC95D5FE7}" srcId="{CF55377A-9E45-4BC6-8AE6-5A68DF708D30}" destId="{0AFFF40C-DC3B-4B6E-A13C-09324B9168A6}" srcOrd="1" destOrd="0" parTransId="{049B8CE2-1DE4-4FF4-B1A7-D22226394B70}" sibTransId="{7F9C2AA0-CCED-4040-B26C-A3470A2FBFD8}"/>
    <dgm:cxn modelId="{830AA789-173E-4AC7-8B23-B53849D4C95E}" type="presOf" srcId="{A2A0CF12-BBE5-4D16-9CE5-64AA923FBC1B}" destId="{628B365E-F544-4C9D-94E2-17FAB91C46D3}" srcOrd="0" destOrd="0" presId="urn:microsoft.com/office/officeart/2008/layout/HorizontalMultiLevelHierarchy"/>
    <dgm:cxn modelId="{49DE8B17-5FB5-4D6A-93A4-8C0051DC00E6}" srcId="{CF55377A-9E45-4BC6-8AE6-5A68DF708D30}" destId="{A2A0CF12-BBE5-4D16-9CE5-64AA923FBC1B}" srcOrd="4" destOrd="0" parTransId="{A2C8B4D5-E63A-4977-B0F3-638E2F9AE430}" sibTransId="{98DDFE32-819E-42F2-B7AF-6C92FCE3FF59}"/>
    <dgm:cxn modelId="{ED541E9F-F2CC-4CA5-AD90-E9BF652AF24D}" srcId="{CF55377A-9E45-4BC6-8AE6-5A68DF708D30}" destId="{5F255E64-0300-4104-805A-2505F7C4B767}" srcOrd="0" destOrd="0" parTransId="{A4AF8C4F-9726-4740-8D9D-36A3E2F00BD4}" sibTransId="{9FEB2680-6665-4B67-B7D6-DFB8F2E5ED55}"/>
    <dgm:cxn modelId="{EA06A3B3-19FC-4405-8B85-3A5994A23A1C}" srcId="{CF55377A-9E45-4BC6-8AE6-5A68DF708D30}" destId="{51807C14-A458-43A6-B14E-8210F4D73710}" srcOrd="2" destOrd="0" parTransId="{DF1F9A4C-F9FE-4E10-B626-6D8C35BF1F15}" sibTransId="{62E19906-5243-4A45-AAC8-FFA96AF0DB8E}"/>
    <dgm:cxn modelId="{17B0E465-B3EC-47EC-9AE7-B62FFBEE50F4}" srcId="{D3EF9D1B-6964-4560-9DB7-B8EE97DF53E5}" destId="{CF55377A-9E45-4BC6-8AE6-5A68DF708D30}" srcOrd="0" destOrd="0" parTransId="{1F8AF2B2-0CDD-40BE-9614-421D977E2CBE}" sibTransId="{11AE930A-3CEF-4A58-A8C2-59250493A8F9}"/>
    <dgm:cxn modelId="{20C62B57-F22D-4C68-A384-84F38124AEA9}" type="presOf" srcId="{0AFFF40C-DC3B-4B6E-A13C-09324B9168A6}" destId="{EFA51AB0-16CF-4C72-AE91-E78F105AE878}" srcOrd="0" destOrd="0" presId="urn:microsoft.com/office/officeart/2008/layout/HorizontalMultiLevelHierarchy"/>
    <dgm:cxn modelId="{1E7E7DF0-6A7B-443C-A265-1C56C9065142}" type="presOf" srcId="{A4AF8C4F-9726-4740-8D9D-36A3E2F00BD4}" destId="{D8473F80-311C-4D0B-B9DE-07B86B96F85D}" srcOrd="1" destOrd="0" presId="urn:microsoft.com/office/officeart/2008/layout/HorizontalMultiLevelHierarchy"/>
    <dgm:cxn modelId="{52A08C63-2616-465A-A6E3-17A50F3721B8}" type="presOf" srcId="{A2C8B4D5-E63A-4977-B0F3-638E2F9AE430}" destId="{FCD73286-3938-4EBB-A78E-3A7935F27DA6}" srcOrd="0" destOrd="0" presId="urn:microsoft.com/office/officeart/2008/layout/HorizontalMultiLevelHierarchy"/>
    <dgm:cxn modelId="{845D14AF-1647-46EA-A6A1-74353E281E4A}" type="presParOf" srcId="{40E2DB6F-D097-49ED-9027-98DFF6B64505}" destId="{C7F71DEC-D63B-4065-AFF3-965E1E88EC9E}" srcOrd="0" destOrd="0" presId="urn:microsoft.com/office/officeart/2008/layout/HorizontalMultiLevelHierarchy"/>
    <dgm:cxn modelId="{4FEE6707-7EE8-44A7-84F5-A8A36D1B4A25}" type="presParOf" srcId="{C7F71DEC-D63B-4065-AFF3-965E1E88EC9E}" destId="{103789A2-9850-418A-B04E-CCCC9C121C9C}" srcOrd="0" destOrd="0" presId="urn:microsoft.com/office/officeart/2008/layout/HorizontalMultiLevelHierarchy"/>
    <dgm:cxn modelId="{60612A4C-03F6-4D84-8EA7-BE828AEED19C}" type="presParOf" srcId="{C7F71DEC-D63B-4065-AFF3-965E1E88EC9E}" destId="{C7F6A9BE-C355-490D-BC9E-448D633BCF11}" srcOrd="1" destOrd="0" presId="urn:microsoft.com/office/officeart/2008/layout/HorizontalMultiLevelHierarchy"/>
    <dgm:cxn modelId="{6E3539E2-5FCE-4A94-89FA-1B8066BCE146}" type="presParOf" srcId="{C7F6A9BE-C355-490D-BC9E-448D633BCF11}" destId="{EE0B90D5-F768-463D-85BA-00909E53529B}" srcOrd="0" destOrd="0" presId="urn:microsoft.com/office/officeart/2008/layout/HorizontalMultiLevelHierarchy"/>
    <dgm:cxn modelId="{02A88011-C900-438F-8442-D333BD94BCB0}" type="presParOf" srcId="{EE0B90D5-F768-463D-85BA-00909E53529B}" destId="{D8473F80-311C-4D0B-B9DE-07B86B96F85D}" srcOrd="0" destOrd="0" presId="urn:microsoft.com/office/officeart/2008/layout/HorizontalMultiLevelHierarchy"/>
    <dgm:cxn modelId="{428A9FC4-17CC-4774-9DA1-1978E094BF0A}" type="presParOf" srcId="{C7F6A9BE-C355-490D-BC9E-448D633BCF11}" destId="{80CFE3C9-56B6-4BEB-8803-EEF65AD21650}" srcOrd="1" destOrd="0" presId="urn:microsoft.com/office/officeart/2008/layout/HorizontalMultiLevelHierarchy"/>
    <dgm:cxn modelId="{72207196-A899-42D4-8DC8-592855F0D2EA}" type="presParOf" srcId="{80CFE3C9-56B6-4BEB-8803-EEF65AD21650}" destId="{8D286004-80BE-4F99-AA0A-19772BC2EA50}" srcOrd="0" destOrd="0" presId="urn:microsoft.com/office/officeart/2008/layout/HorizontalMultiLevelHierarchy"/>
    <dgm:cxn modelId="{F08C95DD-E499-4DFD-8D88-304513CA3EBD}" type="presParOf" srcId="{80CFE3C9-56B6-4BEB-8803-EEF65AD21650}" destId="{5C0D487B-A7F7-41A7-855D-0DA513C78E1A}" srcOrd="1" destOrd="0" presId="urn:microsoft.com/office/officeart/2008/layout/HorizontalMultiLevelHierarchy"/>
    <dgm:cxn modelId="{831BDDDC-3A39-4696-A653-DD92D7EA76DF}" type="presParOf" srcId="{C7F6A9BE-C355-490D-BC9E-448D633BCF11}" destId="{6A994617-0081-4814-9E32-F827408BAAEB}" srcOrd="2" destOrd="0" presId="urn:microsoft.com/office/officeart/2008/layout/HorizontalMultiLevelHierarchy"/>
    <dgm:cxn modelId="{E5670B95-588D-44E3-931D-632FAC6D5CEA}" type="presParOf" srcId="{6A994617-0081-4814-9E32-F827408BAAEB}" destId="{C8F802C4-85BB-4180-BC30-B0F6C1E61BC5}" srcOrd="0" destOrd="0" presId="urn:microsoft.com/office/officeart/2008/layout/HorizontalMultiLevelHierarchy"/>
    <dgm:cxn modelId="{903D8BE5-725E-4156-9934-697EB698AC72}" type="presParOf" srcId="{C7F6A9BE-C355-490D-BC9E-448D633BCF11}" destId="{0B1A5E9F-B082-4BF9-9FEA-5BAAA48D08E8}" srcOrd="3" destOrd="0" presId="urn:microsoft.com/office/officeart/2008/layout/HorizontalMultiLevelHierarchy"/>
    <dgm:cxn modelId="{A31ADB22-A693-4A27-A8D0-7068A333730F}" type="presParOf" srcId="{0B1A5E9F-B082-4BF9-9FEA-5BAAA48D08E8}" destId="{EFA51AB0-16CF-4C72-AE91-E78F105AE878}" srcOrd="0" destOrd="0" presId="urn:microsoft.com/office/officeart/2008/layout/HorizontalMultiLevelHierarchy"/>
    <dgm:cxn modelId="{0B251BFA-7020-4341-9418-0583D442955A}" type="presParOf" srcId="{0B1A5E9F-B082-4BF9-9FEA-5BAAA48D08E8}" destId="{3BB921FC-7099-4C3C-A66F-833DCDA61681}" srcOrd="1" destOrd="0" presId="urn:microsoft.com/office/officeart/2008/layout/HorizontalMultiLevelHierarchy"/>
    <dgm:cxn modelId="{68690635-9D0C-4D3A-9733-396AAA434E46}" type="presParOf" srcId="{C7F6A9BE-C355-490D-BC9E-448D633BCF11}" destId="{C5F6CD5C-0F95-4B94-A4DE-4BF0F10E7229}" srcOrd="4" destOrd="0" presId="urn:microsoft.com/office/officeart/2008/layout/HorizontalMultiLevelHierarchy"/>
    <dgm:cxn modelId="{705601CF-6436-43B7-991E-FBC95479F4FC}" type="presParOf" srcId="{C5F6CD5C-0F95-4B94-A4DE-4BF0F10E7229}" destId="{98FF3C19-FC59-4205-B3A0-284A1A4F8EC9}" srcOrd="0" destOrd="0" presId="urn:microsoft.com/office/officeart/2008/layout/HorizontalMultiLevelHierarchy"/>
    <dgm:cxn modelId="{F9218EC5-B959-4921-87C3-2AEBFF19F12E}" type="presParOf" srcId="{C7F6A9BE-C355-490D-BC9E-448D633BCF11}" destId="{AEAA72E9-2BA9-44B9-AE6B-A8A0AFCC29BD}" srcOrd="5" destOrd="0" presId="urn:microsoft.com/office/officeart/2008/layout/HorizontalMultiLevelHierarchy"/>
    <dgm:cxn modelId="{063867AF-1D87-4253-958A-FEE70F18746A}" type="presParOf" srcId="{AEAA72E9-2BA9-44B9-AE6B-A8A0AFCC29BD}" destId="{E3D87F91-E44E-4CE2-9624-A89526C48B79}" srcOrd="0" destOrd="0" presId="urn:microsoft.com/office/officeart/2008/layout/HorizontalMultiLevelHierarchy"/>
    <dgm:cxn modelId="{7B917750-A281-485E-A17D-1670D60703AA}" type="presParOf" srcId="{AEAA72E9-2BA9-44B9-AE6B-A8A0AFCC29BD}" destId="{A4FFE2DF-1AE7-41D5-A0FB-11320EFDFCF8}" srcOrd="1" destOrd="0" presId="urn:microsoft.com/office/officeart/2008/layout/HorizontalMultiLevelHierarchy"/>
    <dgm:cxn modelId="{64D3C7F5-99FB-4C03-9463-FA148CD5DE46}" type="presParOf" srcId="{C7F6A9BE-C355-490D-BC9E-448D633BCF11}" destId="{FF7D519B-B5B5-4579-8480-FFB0F06E182D}" srcOrd="6" destOrd="0" presId="urn:microsoft.com/office/officeart/2008/layout/HorizontalMultiLevelHierarchy"/>
    <dgm:cxn modelId="{CF0A4EA2-1219-4C78-8C6A-36E38FA1AF79}" type="presParOf" srcId="{FF7D519B-B5B5-4579-8480-FFB0F06E182D}" destId="{E6842537-C577-48A9-B0AB-C244ECED4757}" srcOrd="0" destOrd="0" presId="urn:microsoft.com/office/officeart/2008/layout/HorizontalMultiLevelHierarchy"/>
    <dgm:cxn modelId="{62061DC6-C64C-4146-B6BD-F91A7A843A1C}" type="presParOf" srcId="{C7F6A9BE-C355-490D-BC9E-448D633BCF11}" destId="{7002A133-95B9-401D-BCD4-78066D7E9EDC}" srcOrd="7" destOrd="0" presId="urn:microsoft.com/office/officeart/2008/layout/HorizontalMultiLevelHierarchy"/>
    <dgm:cxn modelId="{0B3EC6C7-CC3B-41F3-B9A1-858A6F5D35E7}" type="presParOf" srcId="{7002A133-95B9-401D-BCD4-78066D7E9EDC}" destId="{941558CC-282F-44A3-8478-E77D82CF416F}" srcOrd="0" destOrd="0" presId="urn:microsoft.com/office/officeart/2008/layout/HorizontalMultiLevelHierarchy"/>
    <dgm:cxn modelId="{D4BA7477-685A-4E6B-9BD6-28BC8DCADE80}" type="presParOf" srcId="{7002A133-95B9-401D-BCD4-78066D7E9EDC}" destId="{90C32A71-BC95-4CA1-8BD8-B2CC1913E51F}" srcOrd="1" destOrd="0" presId="urn:microsoft.com/office/officeart/2008/layout/HorizontalMultiLevelHierarchy"/>
    <dgm:cxn modelId="{E594A91D-84F4-416B-B0DE-643DAAA03567}" type="presParOf" srcId="{C7F6A9BE-C355-490D-BC9E-448D633BCF11}" destId="{FCD73286-3938-4EBB-A78E-3A7935F27DA6}" srcOrd="8" destOrd="0" presId="urn:microsoft.com/office/officeart/2008/layout/HorizontalMultiLevelHierarchy"/>
    <dgm:cxn modelId="{5DCB635C-797B-4762-AE1D-AF605BE6B2C1}" type="presParOf" srcId="{FCD73286-3938-4EBB-A78E-3A7935F27DA6}" destId="{CFAC6884-B042-4A69-A9AB-BCA64D22AAA9}" srcOrd="0" destOrd="0" presId="urn:microsoft.com/office/officeart/2008/layout/HorizontalMultiLevelHierarchy"/>
    <dgm:cxn modelId="{FBF63B19-461C-4432-B23B-7231928AC51A}" type="presParOf" srcId="{C7F6A9BE-C355-490D-BC9E-448D633BCF11}" destId="{21942A82-33BE-4EC8-BB23-62C0A142C84D}" srcOrd="9" destOrd="0" presId="urn:microsoft.com/office/officeart/2008/layout/HorizontalMultiLevelHierarchy"/>
    <dgm:cxn modelId="{4A96BC8D-EEFC-450A-B31E-986119FDBC89}" type="presParOf" srcId="{21942A82-33BE-4EC8-BB23-62C0A142C84D}" destId="{628B365E-F544-4C9D-94E2-17FAB91C46D3}" srcOrd="0" destOrd="0" presId="urn:microsoft.com/office/officeart/2008/layout/HorizontalMultiLevelHierarchy"/>
    <dgm:cxn modelId="{1A099E6B-0CC0-46C3-81FA-30074B397A89}" type="presParOf" srcId="{21942A82-33BE-4EC8-BB23-62C0A142C84D}" destId="{39A2511E-28EC-4E5B-9F82-DC1E75B57C82}"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76E3AE-D5D8-43C2-AE14-269F77038202}"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s-PE"/>
        </a:p>
      </dgm:t>
    </dgm:pt>
    <dgm:pt modelId="{D309BC92-9722-4FC3-B2C9-DFB57DA17BD4}">
      <dgm:prSet/>
      <dgm:spPr/>
      <dgm:t>
        <a:bodyPr/>
        <a:lstStyle/>
        <a:p>
          <a:pPr algn="just" rtl="0"/>
          <a:r>
            <a:rPr lang="es-PE" dirty="0" smtClean="0"/>
            <a:t>Activo no financiero digital vinculado a un sistema de transferencia de valor que opera de modo descentralizado dado que (i) hace posible su creación; (ii) permite su funcionamiento, y, (iii) justifica su atractivo para un sector del mercado.</a:t>
          </a:r>
          <a:endParaRPr lang="es-PE" dirty="0"/>
        </a:p>
      </dgm:t>
    </dgm:pt>
    <dgm:pt modelId="{6D51198E-A97D-4AB6-B8B1-63B7F83E2F31}" type="parTrans" cxnId="{5C6DA89D-8BAD-456D-A956-589B93227C87}">
      <dgm:prSet/>
      <dgm:spPr/>
      <dgm:t>
        <a:bodyPr/>
        <a:lstStyle/>
        <a:p>
          <a:endParaRPr lang="es-PE"/>
        </a:p>
      </dgm:t>
    </dgm:pt>
    <dgm:pt modelId="{20A8042E-01A6-4986-803B-098CD923D4FA}" type="sibTrans" cxnId="{5C6DA89D-8BAD-456D-A956-589B93227C87}">
      <dgm:prSet/>
      <dgm:spPr/>
      <dgm:t>
        <a:bodyPr/>
        <a:lstStyle/>
        <a:p>
          <a:endParaRPr lang="es-PE"/>
        </a:p>
      </dgm:t>
    </dgm:pt>
    <dgm:pt modelId="{A2D72618-D8B4-49E8-AFE9-35813E6EB66C}" type="pres">
      <dgm:prSet presAssocID="{4176E3AE-D5D8-43C2-AE14-269F77038202}" presName="linearFlow" presStyleCnt="0">
        <dgm:presLayoutVars>
          <dgm:dir/>
          <dgm:resizeHandles val="exact"/>
        </dgm:presLayoutVars>
      </dgm:prSet>
      <dgm:spPr/>
      <dgm:t>
        <a:bodyPr/>
        <a:lstStyle/>
        <a:p>
          <a:endParaRPr lang="es-PE"/>
        </a:p>
      </dgm:t>
    </dgm:pt>
    <dgm:pt modelId="{4033397A-EC13-43A4-B035-3826495FEEF0}" type="pres">
      <dgm:prSet presAssocID="{D309BC92-9722-4FC3-B2C9-DFB57DA17BD4}" presName="composite" presStyleCnt="0"/>
      <dgm:spPr/>
    </dgm:pt>
    <dgm:pt modelId="{6BD27E22-81DA-40F2-9805-1E8789752D88}" type="pres">
      <dgm:prSet presAssocID="{D309BC92-9722-4FC3-B2C9-DFB57DA17BD4}"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2FF217F7-CE86-4507-83D9-938D88DA9BE9}" type="pres">
      <dgm:prSet presAssocID="{D309BC92-9722-4FC3-B2C9-DFB57DA17BD4}" presName="txShp" presStyleLbl="node1" presStyleIdx="0" presStyleCnt="1">
        <dgm:presLayoutVars>
          <dgm:bulletEnabled val="1"/>
        </dgm:presLayoutVars>
      </dgm:prSet>
      <dgm:spPr/>
      <dgm:t>
        <a:bodyPr/>
        <a:lstStyle/>
        <a:p>
          <a:endParaRPr lang="es-PE"/>
        </a:p>
      </dgm:t>
    </dgm:pt>
  </dgm:ptLst>
  <dgm:cxnLst>
    <dgm:cxn modelId="{5C6DA89D-8BAD-456D-A956-589B93227C87}" srcId="{4176E3AE-D5D8-43C2-AE14-269F77038202}" destId="{D309BC92-9722-4FC3-B2C9-DFB57DA17BD4}" srcOrd="0" destOrd="0" parTransId="{6D51198E-A97D-4AB6-B8B1-63B7F83E2F31}" sibTransId="{20A8042E-01A6-4986-803B-098CD923D4FA}"/>
    <dgm:cxn modelId="{A21C9C19-1ABF-4053-B801-17AC782329B4}" type="presOf" srcId="{D309BC92-9722-4FC3-B2C9-DFB57DA17BD4}" destId="{2FF217F7-CE86-4507-83D9-938D88DA9BE9}" srcOrd="0" destOrd="0" presId="urn:microsoft.com/office/officeart/2005/8/layout/vList3"/>
    <dgm:cxn modelId="{F27440F9-DB8A-4671-80F6-3B10D9D6957E}" type="presOf" srcId="{4176E3AE-D5D8-43C2-AE14-269F77038202}" destId="{A2D72618-D8B4-49E8-AFE9-35813E6EB66C}" srcOrd="0" destOrd="0" presId="urn:microsoft.com/office/officeart/2005/8/layout/vList3"/>
    <dgm:cxn modelId="{8E11031B-1FF0-44B1-8D18-FC500F19A06D}" type="presParOf" srcId="{A2D72618-D8B4-49E8-AFE9-35813E6EB66C}" destId="{4033397A-EC13-43A4-B035-3826495FEEF0}" srcOrd="0" destOrd="0" presId="urn:microsoft.com/office/officeart/2005/8/layout/vList3"/>
    <dgm:cxn modelId="{169A00F2-5015-472E-8C65-6CFE54636F75}" type="presParOf" srcId="{4033397A-EC13-43A4-B035-3826495FEEF0}" destId="{6BD27E22-81DA-40F2-9805-1E8789752D88}" srcOrd="0" destOrd="0" presId="urn:microsoft.com/office/officeart/2005/8/layout/vList3"/>
    <dgm:cxn modelId="{34B001E3-487B-471A-AEC6-3529FBBA4860}" type="presParOf" srcId="{4033397A-EC13-43A4-B035-3826495FEEF0}" destId="{2FF217F7-CE86-4507-83D9-938D88DA9BE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FFCD2E-674A-4B21-934F-43E24F062FD3}" type="doc">
      <dgm:prSet loTypeId="urn:microsoft.com/office/officeart/2005/8/layout/pyramid4" loCatId="pyramid" qsTypeId="urn:microsoft.com/office/officeart/2005/8/quickstyle/simple3" qsCatId="simple" csTypeId="urn:microsoft.com/office/officeart/2005/8/colors/accent1_2" csCatId="accent1" phldr="1"/>
      <dgm:spPr/>
      <dgm:t>
        <a:bodyPr/>
        <a:lstStyle/>
        <a:p>
          <a:endParaRPr lang="es-PE"/>
        </a:p>
      </dgm:t>
    </dgm:pt>
    <dgm:pt modelId="{9F873923-841B-4395-981B-DDA7B3663D53}">
      <dgm:prSet/>
      <dgm:spPr/>
      <dgm:t>
        <a:bodyPr/>
        <a:lstStyle/>
        <a:p>
          <a:pPr rtl="0"/>
          <a:r>
            <a:rPr lang="es-PE" dirty="0" smtClean="0"/>
            <a:t>(i) tiene existencia autónoma</a:t>
          </a:r>
          <a:endParaRPr lang="es-PE" dirty="0"/>
        </a:p>
      </dgm:t>
    </dgm:pt>
    <dgm:pt modelId="{6594FB02-6033-4689-85E3-40193740C568}" type="parTrans" cxnId="{AFFB0BD4-7BFD-41DF-BE27-096091CE57F2}">
      <dgm:prSet/>
      <dgm:spPr/>
      <dgm:t>
        <a:bodyPr/>
        <a:lstStyle/>
        <a:p>
          <a:endParaRPr lang="es-PE"/>
        </a:p>
      </dgm:t>
    </dgm:pt>
    <dgm:pt modelId="{D4C17019-BEDF-4A09-A219-182121054962}" type="sibTrans" cxnId="{AFFB0BD4-7BFD-41DF-BE27-096091CE57F2}">
      <dgm:prSet/>
      <dgm:spPr/>
      <dgm:t>
        <a:bodyPr/>
        <a:lstStyle/>
        <a:p>
          <a:endParaRPr lang="es-PE"/>
        </a:p>
      </dgm:t>
    </dgm:pt>
    <dgm:pt modelId="{BC394C13-EB99-4EFA-920F-E6C201BDD916}">
      <dgm:prSet custT="1"/>
      <dgm:spPr/>
      <dgm:t>
        <a:bodyPr/>
        <a:lstStyle/>
        <a:p>
          <a:pPr rtl="0"/>
          <a:r>
            <a:rPr lang="es-PE" sz="1600" dirty="0" smtClean="0"/>
            <a:t>BTC es un bien inmaterial</a:t>
          </a:r>
          <a:endParaRPr lang="es-PE" sz="1600" dirty="0"/>
        </a:p>
      </dgm:t>
    </dgm:pt>
    <dgm:pt modelId="{3FCBCA65-4C47-4586-A341-5675E2CEC0AF}" type="parTrans" cxnId="{D9430F1E-29B8-4E7F-BE9C-349219330E04}">
      <dgm:prSet/>
      <dgm:spPr/>
      <dgm:t>
        <a:bodyPr/>
        <a:lstStyle/>
        <a:p>
          <a:endParaRPr lang="es-PE"/>
        </a:p>
      </dgm:t>
    </dgm:pt>
    <dgm:pt modelId="{09089D03-1D1B-452B-B498-66CD50FCA91F}" type="sibTrans" cxnId="{D9430F1E-29B8-4E7F-BE9C-349219330E04}">
      <dgm:prSet/>
      <dgm:spPr/>
      <dgm:t>
        <a:bodyPr/>
        <a:lstStyle/>
        <a:p>
          <a:endParaRPr lang="es-PE"/>
        </a:p>
      </dgm:t>
    </dgm:pt>
    <dgm:pt modelId="{B70BE653-7D15-4684-A7B1-461B590D056A}">
      <dgm:prSet/>
      <dgm:spPr/>
      <dgm:t>
        <a:bodyPr/>
        <a:lstStyle/>
        <a:p>
          <a:pPr rtl="0"/>
          <a:r>
            <a:rPr lang="es-PE" dirty="0" smtClean="0"/>
            <a:t>(ii) tiene valuación patrimonial</a:t>
          </a:r>
          <a:endParaRPr lang="es-PE" dirty="0"/>
        </a:p>
      </dgm:t>
    </dgm:pt>
    <dgm:pt modelId="{6391C747-4720-433E-B192-D18BAC0DFE69}" type="parTrans" cxnId="{CC5C228B-F5F1-4D33-93AC-D36BD9FCF86D}">
      <dgm:prSet/>
      <dgm:spPr/>
      <dgm:t>
        <a:bodyPr/>
        <a:lstStyle/>
        <a:p>
          <a:endParaRPr lang="es-PE"/>
        </a:p>
      </dgm:t>
    </dgm:pt>
    <dgm:pt modelId="{6FFA6CE9-0A90-4242-8195-620EE1FDF37A}" type="sibTrans" cxnId="{CC5C228B-F5F1-4D33-93AC-D36BD9FCF86D}">
      <dgm:prSet/>
      <dgm:spPr/>
      <dgm:t>
        <a:bodyPr/>
        <a:lstStyle/>
        <a:p>
          <a:endParaRPr lang="es-PE"/>
        </a:p>
      </dgm:t>
    </dgm:pt>
    <dgm:pt modelId="{8E867FE1-5D2D-4C9D-98C0-95FAC4E753E0}">
      <dgm:prSet/>
      <dgm:spPr/>
      <dgm:t>
        <a:bodyPr/>
        <a:lstStyle/>
        <a:p>
          <a:pPr rtl="0"/>
          <a:r>
            <a:rPr lang="es-PE" dirty="0" smtClean="0"/>
            <a:t>(iii) es susceptible de tutela jurídica porque el Código Civil le confiere el régimen de los bienes muebles.</a:t>
          </a:r>
          <a:endParaRPr lang="es-PE" dirty="0"/>
        </a:p>
      </dgm:t>
    </dgm:pt>
    <dgm:pt modelId="{0E2711C5-FED0-447D-BEC4-E14CD6836FE4}" type="parTrans" cxnId="{9B92A7A8-66DD-423E-9BFE-154C2AC6E42D}">
      <dgm:prSet/>
      <dgm:spPr/>
      <dgm:t>
        <a:bodyPr/>
        <a:lstStyle/>
        <a:p>
          <a:endParaRPr lang="es-PE"/>
        </a:p>
      </dgm:t>
    </dgm:pt>
    <dgm:pt modelId="{372A16CA-B4F5-4EE2-BB08-FD4FB1481B96}" type="sibTrans" cxnId="{9B92A7A8-66DD-423E-9BFE-154C2AC6E42D}">
      <dgm:prSet/>
      <dgm:spPr/>
      <dgm:t>
        <a:bodyPr/>
        <a:lstStyle/>
        <a:p>
          <a:endParaRPr lang="es-PE"/>
        </a:p>
      </dgm:t>
    </dgm:pt>
    <dgm:pt modelId="{EB53628A-0081-4257-9EFF-46E586B3AA29}" type="pres">
      <dgm:prSet presAssocID="{55FFCD2E-674A-4B21-934F-43E24F062FD3}" presName="compositeShape" presStyleCnt="0">
        <dgm:presLayoutVars>
          <dgm:chMax val="9"/>
          <dgm:dir/>
          <dgm:resizeHandles val="exact"/>
        </dgm:presLayoutVars>
      </dgm:prSet>
      <dgm:spPr/>
      <dgm:t>
        <a:bodyPr/>
        <a:lstStyle/>
        <a:p>
          <a:endParaRPr lang="es-PE"/>
        </a:p>
      </dgm:t>
    </dgm:pt>
    <dgm:pt modelId="{99AEF730-35F5-4E55-BB47-4EF56A5BFF25}" type="pres">
      <dgm:prSet presAssocID="{55FFCD2E-674A-4B21-934F-43E24F062FD3}" presName="triangle1" presStyleLbl="node1" presStyleIdx="0" presStyleCnt="4">
        <dgm:presLayoutVars>
          <dgm:bulletEnabled val="1"/>
        </dgm:presLayoutVars>
      </dgm:prSet>
      <dgm:spPr/>
      <dgm:t>
        <a:bodyPr/>
        <a:lstStyle/>
        <a:p>
          <a:endParaRPr lang="es-PE"/>
        </a:p>
      </dgm:t>
    </dgm:pt>
    <dgm:pt modelId="{E152D32E-4CDF-4E1E-B446-DB2924EB71F6}" type="pres">
      <dgm:prSet presAssocID="{55FFCD2E-674A-4B21-934F-43E24F062FD3}" presName="triangle2" presStyleLbl="node1" presStyleIdx="1" presStyleCnt="4">
        <dgm:presLayoutVars>
          <dgm:bulletEnabled val="1"/>
        </dgm:presLayoutVars>
      </dgm:prSet>
      <dgm:spPr/>
      <dgm:t>
        <a:bodyPr/>
        <a:lstStyle/>
        <a:p>
          <a:endParaRPr lang="es-PE"/>
        </a:p>
      </dgm:t>
    </dgm:pt>
    <dgm:pt modelId="{0077C53B-8D41-4ACA-9B81-8A421AEA9E3B}" type="pres">
      <dgm:prSet presAssocID="{55FFCD2E-674A-4B21-934F-43E24F062FD3}" presName="triangle3" presStyleLbl="node1" presStyleIdx="2" presStyleCnt="4">
        <dgm:presLayoutVars>
          <dgm:bulletEnabled val="1"/>
        </dgm:presLayoutVars>
      </dgm:prSet>
      <dgm:spPr/>
      <dgm:t>
        <a:bodyPr/>
        <a:lstStyle/>
        <a:p>
          <a:endParaRPr lang="es-PE"/>
        </a:p>
      </dgm:t>
    </dgm:pt>
    <dgm:pt modelId="{D82E9055-EDDC-4777-9835-9B23A5FA1707}" type="pres">
      <dgm:prSet presAssocID="{55FFCD2E-674A-4B21-934F-43E24F062FD3}" presName="triangle4" presStyleLbl="node1" presStyleIdx="3" presStyleCnt="4">
        <dgm:presLayoutVars>
          <dgm:bulletEnabled val="1"/>
        </dgm:presLayoutVars>
      </dgm:prSet>
      <dgm:spPr/>
      <dgm:t>
        <a:bodyPr/>
        <a:lstStyle/>
        <a:p>
          <a:endParaRPr lang="es-PE"/>
        </a:p>
      </dgm:t>
    </dgm:pt>
  </dgm:ptLst>
  <dgm:cxnLst>
    <dgm:cxn modelId="{EB43FF4C-5C81-48E6-A8A7-789CA1B741EB}" type="presOf" srcId="{8E867FE1-5D2D-4C9D-98C0-95FAC4E753E0}" destId="{D82E9055-EDDC-4777-9835-9B23A5FA1707}" srcOrd="0" destOrd="0" presId="urn:microsoft.com/office/officeart/2005/8/layout/pyramid4"/>
    <dgm:cxn modelId="{AFFB0BD4-7BFD-41DF-BE27-096091CE57F2}" srcId="{55FFCD2E-674A-4B21-934F-43E24F062FD3}" destId="{9F873923-841B-4395-981B-DDA7B3663D53}" srcOrd="0" destOrd="0" parTransId="{6594FB02-6033-4689-85E3-40193740C568}" sibTransId="{D4C17019-BEDF-4A09-A219-182121054962}"/>
    <dgm:cxn modelId="{D2145062-AB85-49A0-9E5D-9FC1FAE9E223}" type="presOf" srcId="{B70BE653-7D15-4684-A7B1-461B590D056A}" destId="{E152D32E-4CDF-4E1E-B446-DB2924EB71F6}" srcOrd="0" destOrd="0" presId="urn:microsoft.com/office/officeart/2005/8/layout/pyramid4"/>
    <dgm:cxn modelId="{9B92A7A8-66DD-423E-9BFE-154C2AC6E42D}" srcId="{55FFCD2E-674A-4B21-934F-43E24F062FD3}" destId="{8E867FE1-5D2D-4C9D-98C0-95FAC4E753E0}" srcOrd="3" destOrd="0" parTransId="{0E2711C5-FED0-447D-BEC4-E14CD6836FE4}" sibTransId="{372A16CA-B4F5-4EE2-BB08-FD4FB1481B96}"/>
    <dgm:cxn modelId="{D9430F1E-29B8-4E7F-BE9C-349219330E04}" srcId="{55FFCD2E-674A-4B21-934F-43E24F062FD3}" destId="{BC394C13-EB99-4EFA-920F-E6C201BDD916}" srcOrd="2" destOrd="0" parTransId="{3FCBCA65-4C47-4586-A341-5675E2CEC0AF}" sibTransId="{09089D03-1D1B-452B-B498-66CD50FCA91F}"/>
    <dgm:cxn modelId="{A1E40BD1-F65A-40DA-98A5-22133D2BD981}" type="presOf" srcId="{BC394C13-EB99-4EFA-920F-E6C201BDD916}" destId="{0077C53B-8D41-4ACA-9B81-8A421AEA9E3B}" srcOrd="0" destOrd="0" presId="urn:microsoft.com/office/officeart/2005/8/layout/pyramid4"/>
    <dgm:cxn modelId="{342A77F3-64E7-4D55-9666-3143FB2350EB}" type="presOf" srcId="{55FFCD2E-674A-4B21-934F-43E24F062FD3}" destId="{EB53628A-0081-4257-9EFF-46E586B3AA29}" srcOrd="0" destOrd="0" presId="urn:microsoft.com/office/officeart/2005/8/layout/pyramid4"/>
    <dgm:cxn modelId="{CC5C228B-F5F1-4D33-93AC-D36BD9FCF86D}" srcId="{55FFCD2E-674A-4B21-934F-43E24F062FD3}" destId="{B70BE653-7D15-4684-A7B1-461B590D056A}" srcOrd="1" destOrd="0" parTransId="{6391C747-4720-433E-B192-D18BAC0DFE69}" sibTransId="{6FFA6CE9-0A90-4242-8195-620EE1FDF37A}"/>
    <dgm:cxn modelId="{6B647455-F24F-4645-98A4-39CEFE280D1C}" type="presOf" srcId="{9F873923-841B-4395-981B-DDA7B3663D53}" destId="{99AEF730-35F5-4E55-BB47-4EF56A5BFF25}" srcOrd="0" destOrd="0" presId="urn:microsoft.com/office/officeart/2005/8/layout/pyramid4"/>
    <dgm:cxn modelId="{FB789E50-63B5-41CF-AE68-DCD2577174EF}" type="presParOf" srcId="{EB53628A-0081-4257-9EFF-46E586B3AA29}" destId="{99AEF730-35F5-4E55-BB47-4EF56A5BFF25}" srcOrd="0" destOrd="0" presId="urn:microsoft.com/office/officeart/2005/8/layout/pyramid4"/>
    <dgm:cxn modelId="{3FD94C7F-341A-4580-AB6D-3BF22D4294B0}" type="presParOf" srcId="{EB53628A-0081-4257-9EFF-46E586B3AA29}" destId="{E152D32E-4CDF-4E1E-B446-DB2924EB71F6}" srcOrd="1" destOrd="0" presId="urn:microsoft.com/office/officeart/2005/8/layout/pyramid4"/>
    <dgm:cxn modelId="{AFA54E88-2DD4-4412-908A-18E0FC5C12BB}" type="presParOf" srcId="{EB53628A-0081-4257-9EFF-46E586B3AA29}" destId="{0077C53B-8D41-4ACA-9B81-8A421AEA9E3B}" srcOrd="2" destOrd="0" presId="urn:microsoft.com/office/officeart/2005/8/layout/pyramid4"/>
    <dgm:cxn modelId="{5B002985-D4A1-4381-AF57-EEEB31458AF0}" type="presParOf" srcId="{EB53628A-0081-4257-9EFF-46E586B3AA29}" destId="{D82E9055-EDDC-4777-9835-9B23A5FA1707}"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FB631A-67D7-4C3B-BDA3-A92DEE490F0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PE"/>
        </a:p>
      </dgm:t>
    </dgm:pt>
    <dgm:pt modelId="{1E4B45C8-2130-415E-BFE3-87D36DFEA2DA}">
      <dgm:prSet phldrT="[Texto]" custT="1"/>
      <dgm:spPr/>
      <dgm:t>
        <a:bodyPr/>
        <a:lstStyle/>
        <a:p>
          <a:pPr algn="just"/>
          <a:r>
            <a:rPr lang="es-PE" sz="1400" dirty="0" smtClean="0"/>
            <a:t>Problema frente a este marco legal….</a:t>
          </a:r>
          <a:endParaRPr lang="es-PE" sz="1400" dirty="0"/>
        </a:p>
      </dgm:t>
    </dgm:pt>
    <dgm:pt modelId="{CF569523-B203-4D14-8BEA-DCA6B709202F}" type="parTrans" cxnId="{B46D825C-6BD2-4D04-AA25-72BB47B5D130}">
      <dgm:prSet/>
      <dgm:spPr/>
      <dgm:t>
        <a:bodyPr/>
        <a:lstStyle/>
        <a:p>
          <a:endParaRPr lang="es-PE" sz="1400"/>
        </a:p>
      </dgm:t>
    </dgm:pt>
    <dgm:pt modelId="{6B67B4C2-4757-4D52-A8F1-B4B235A1F6E8}" type="sibTrans" cxnId="{B46D825C-6BD2-4D04-AA25-72BB47B5D130}">
      <dgm:prSet/>
      <dgm:spPr/>
      <dgm:t>
        <a:bodyPr/>
        <a:lstStyle/>
        <a:p>
          <a:endParaRPr lang="es-PE" sz="1400"/>
        </a:p>
      </dgm:t>
    </dgm:pt>
    <dgm:pt modelId="{C23E665E-C7AD-461C-B15F-4344A5834BF4}">
      <dgm:prSet phldrT="[Texto]" custT="1"/>
      <dgm:spPr/>
      <dgm:t>
        <a:bodyPr/>
        <a:lstStyle/>
        <a:p>
          <a:pPr algn="just"/>
          <a:r>
            <a:rPr lang="es-PE" sz="1400" dirty="0" smtClean="0"/>
            <a:t>Respuesta insuficiente ante los diversos sectores que BTC compromete: servicios financieros, sistema de pagos, nuevos modelos de inversión, entre otros.</a:t>
          </a:r>
          <a:endParaRPr lang="es-PE" sz="1400" dirty="0"/>
        </a:p>
      </dgm:t>
    </dgm:pt>
    <dgm:pt modelId="{7894E572-8364-439C-874D-9BCDEB6C364E}" type="parTrans" cxnId="{1A08A0D0-D89D-4E5A-9C8A-A97A54632CA7}">
      <dgm:prSet/>
      <dgm:spPr/>
      <dgm:t>
        <a:bodyPr/>
        <a:lstStyle/>
        <a:p>
          <a:endParaRPr lang="es-PE" sz="1400"/>
        </a:p>
      </dgm:t>
    </dgm:pt>
    <dgm:pt modelId="{9DB84FD5-CD77-4D21-9B2B-66FAE2CA0365}" type="sibTrans" cxnId="{1A08A0D0-D89D-4E5A-9C8A-A97A54632CA7}">
      <dgm:prSet/>
      <dgm:spPr/>
      <dgm:t>
        <a:bodyPr/>
        <a:lstStyle/>
        <a:p>
          <a:endParaRPr lang="es-PE" sz="1400"/>
        </a:p>
      </dgm:t>
    </dgm:pt>
    <dgm:pt modelId="{549C349E-0E0E-4943-A621-DB23790974FA}" type="pres">
      <dgm:prSet presAssocID="{F5FB631A-67D7-4C3B-BDA3-A92DEE490F06}" presName="linear" presStyleCnt="0">
        <dgm:presLayoutVars>
          <dgm:animLvl val="lvl"/>
          <dgm:resizeHandles val="exact"/>
        </dgm:presLayoutVars>
      </dgm:prSet>
      <dgm:spPr/>
      <dgm:t>
        <a:bodyPr/>
        <a:lstStyle/>
        <a:p>
          <a:endParaRPr lang="es-PE"/>
        </a:p>
      </dgm:t>
    </dgm:pt>
    <dgm:pt modelId="{AC6C20D5-5B5D-4AC3-B5A2-9CE4B6E4944D}" type="pres">
      <dgm:prSet presAssocID="{1E4B45C8-2130-415E-BFE3-87D36DFEA2DA}" presName="parentText" presStyleLbl="node1" presStyleIdx="0" presStyleCnt="1">
        <dgm:presLayoutVars>
          <dgm:chMax val="0"/>
          <dgm:bulletEnabled val="1"/>
        </dgm:presLayoutVars>
      </dgm:prSet>
      <dgm:spPr/>
      <dgm:t>
        <a:bodyPr/>
        <a:lstStyle/>
        <a:p>
          <a:endParaRPr lang="es-PE"/>
        </a:p>
      </dgm:t>
    </dgm:pt>
    <dgm:pt modelId="{5539384A-3EC1-4AAA-94B9-3170AE3FFA9D}" type="pres">
      <dgm:prSet presAssocID="{1E4B45C8-2130-415E-BFE3-87D36DFEA2DA}" presName="childText" presStyleLbl="revTx" presStyleIdx="0" presStyleCnt="1">
        <dgm:presLayoutVars>
          <dgm:bulletEnabled val="1"/>
        </dgm:presLayoutVars>
      </dgm:prSet>
      <dgm:spPr/>
      <dgm:t>
        <a:bodyPr/>
        <a:lstStyle/>
        <a:p>
          <a:endParaRPr lang="es-PE"/>
        </a:p>
      </dgm:t>
    </dgm:pt>
  </dgm:ptLst>
  <dgm:cxnLst>
    <dgm:cxn modelId="{7B0DF12A-4E55-4902-820D-C356B716AA82}" type="presOf" srcId="{1E4B45C8-2130-415E-BFE3-87D36DFEA2DA}" destId="{AC6C20D5-5B5D-4AC3-B5A2-9CE4B6E4944D}" srcOrd="0" destOrd="0" presId="urn:microsoft.com/office/officeart/2005/8/layout/vList2"/>
    <dgm:cxn modelId="{7BB41D2D-AC5C-4141-883B-93B44F9B8177}" type="presOf" srcId="{C23E665E-C7AD-461C-B15F-4344A5834BF4}" destId="{5539384A-3EC1-4AAA-94B9-3170AE3FFA9D}" srcOrd="0" destOrd="0" presId="urn:microsoft.com/office/officeart/2005/8/layout/vList2"/>
    <dgm:cxn modelId="{1A08A0D0-D89D-4E5A-9C8A-A97A54632CA7}" srcId="{1E4B45C8-2130-415E-BFE3-87D36DFEA2DA}" destId="{C23E665E-C7AD-461C-B15F-4344A5834BF4}" srcOrd="0" destOrd="0" parTransId="{7894E572-8364-439C-874D-9BCDEB6C364E}" sibTransId="{9DB84FD5-CD77-4D21-9B2B-66FAE2CA0365}"/>
    <dgm:cxn modelId="{B46D825C-6BD2-4D04-AA25-72BB47B5D130}" srcId="{F5FB631A-67D7-4C3B-BDA3-A92DEE490F06}" destId="{1E4B45C8-2130-415E-BFE3-87D36DFEA2DA}" srcOrd="0" destOrd="0" parTransId="{CF569523-B203-4D14-8BEA-DCA6B709202F}" sibTransId="{6B67B4C2-4757-4D52-A8F1-B4B235A1F6E8}"/>
    <dgm:cxn modelId="{9EB1C67A-FEE7-4542-82AB-B7ADD0FFB408}" type="presOf" srcId="{F5FB631A-67D7-4C3B-BDA3-A92DEE490F06}" destId="{549C349E-0E0E-4943-A621-DB23790974FA}" srcOrd="0" destOrd="0" presId="urn:microsoft.com/office/officeart/2005/8/layout/vList2"/>
    <dgm:cxn modelId="{519C1CF3-1B32-4EC5-B98F-45BEF7458485}" type="presParOf" srcId="{549C349E-0E0E-4943-A621-DB23790974FA}" destId="{AC6C20D5-5B5D-4AC3-B5A2-9CE4B6E4944D}" srcOrd="0" destOrd="0" presId="urn:microsoft.com/office/officeart/2005/8/layout/vList2"/>
    <dgm:cxn modelId="{0EB1D667-8567-45FC-A886-894FDB68C565}" type="presParOf" srcId="{549C349E-0E0E-4943-A621-DB23790974FA}" destId="{5539384A-3EC1-4AAA-94B9-3170AE3FFA9D}"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B692C4-6F19-4DC8-8427-49810F0B95EF}"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s-PE"/>
        </a:p>
      </dgm:t>
    </dgm:pt>
    <dgm:pt modelId="{56DFDF30-3437-45D3-A407-9607A811CA14}">
      <dgm:prSet/>
      <dgm:spPr/>
      <dgm:t>
        <a:bodyPr/>
        <a:lstStyle/>
        <a:p>
          <a:pPr algn="just" rtl="0"/>
          <a:r>
            <a:rPr lang="es-PE" dirty="0" smtClean="0"/>
            <a:t>puede generar mayor confianza en esta nueva tecnología de pago</a:t>
          </a:r>
          <a:endParaRPr lang="es-PE" dirty="0"/>
        </a:p>
      </dgm:t>
    </dgm:pt>
    <dgm:pt modelId="{4EB0979D-3A91-4A74-8480-100AF089351B}" type="parTrans" cxnId="{038E918F-D672-4776-AC4C-674E5FF50A35}">
      <dgm:prSet/>
      <dgm:spPr/>
      <dgm:t>
        <a:bodyPr/>
        <a:lstStyle/>
        <a:p>
          <a:endParaRPr lang="es-PE"/>
        </a:p>
      </dgm:t>
    </dgm:pt>
    <dgm:pt modelId="{8BB1D937-317E-48DC-AC13-4EC76164A8BD}" type="sibTrans" cxnId="{038E918F-D672-4776-AC4C-674E5FF50A35}">
      <dgm:prSet/>
      <dgm:spPr/>
      <dgm:t>
        <a:bodyPr/>
        <a:lstStyle/>
        <a:p>
          <a:endParaRPr lang="es-PE"/>
        </a:p>
      </dgm:t>
    </dgm:pt>
    <dgm:pt modelId="{0105DD12-7ED7-4267-BD42-BADF69F7086E}">
      <dgm:prSet/>
      <dgm:spPr/>
      <dgm:t>
        <a:bodyPr/>
        <a:lstStyle/>
        <a:p>
          <a:pPr rtl="0"/>
          <a:r>
            <a:rPr lang="es-PE" dirty="0" smtClean="0"/>
            <a:t>legitimar su uso como medio de intercambio (no sólo para encubrir ilícitos)</a:t>
          </a:r>
          <a:endParaRPr lang="es-PE" dirty="0"/>
        </a:p>
      </dgm:t>
    </dgm:pt>
    <dgm:pt modelId="{5E54B1BF-A429-417B-B33F-45532D506E10}" type="parTrans" cxnId="{AFA63C1A-F4D4-49E8-A466-2DC593427161}">
      <dgm:prSet/>
      <dgm:spPr/>
      <dgm:t>
        <a:bodyPr/>
        <a:lstStyle/>
        <a:p>
          <a:endParaRPr lang="es-PE"/>
        </a:p>
      </dgm:t>
    </dgm:pt>
    <dgm:pt modelId="{AE9842F9-469B-4086-9089-94154466EED7}" type="sibTrans" cxnId="{AFA63C1A-F4D4-49E8-A466-2DC593427161}">
      <dgm:prSet/>
      <dgm:spPr/>
      <dgm:t>
        <a:bodyPr/>
        <a:lstStyle/>
        <a:p>
          <a:endParaRPr lang="es-PE"/>
        </a:p>
      </dgm:t>
    </dgm:pt>
    <dgm:pt modelId="{31184875-56D1-49BE-9F93-7ADEC3DC6B6C}">
      <dgm:prSet/>
      <dgm:spPr/>
      <dgm:t>
        <a:bodyPr/>
        <a:lstStyle/>
        <a:p>
          <a:pPr rtl="0"/>
          <a:r>
            <a:rPr lang="es-PE" smtClean="0"/>
            <a:t>con ello se contribuye con su desarrollo (que puede impulsar la economía en nuevas direcciones) sin perjudicar la asignación eficiente de recursos.</a:t>
          </a:r>
          <a:endParaRPr lang="es-PE"/>
        </a:p>
      </dgm:t>
    </dgm:pt>
    <dgm:pt modelId="{97035F8E-FDB6-45A0-847F-84A8B252FC6F}" type="parTrans" cxnId="{44B76310-E529-4DCB-97D4-0D05B0BA2038}">
      <dgm:prSet/>
      <dgm:spPr/>
      <dgm:t>
        <a:bodyPr/>
        <a:lstStyle/>
        <a:p>
          <a:endParaRPr lang="es-PE"/>
        </a:p>
      </dgm:t>
    </dgm:pt>
    <dgm:pt modelId="{6FD50162-0B31-4BDF-8F50-03D24844B2D1}" type="sibTrans" cxnId="{44B76310-E529-4DCB-97D4-0D05B0BA2038}">
      <dgm:prSet/>
      <dgm:spPr/>
      <dgm:t>
        <a:bodyPr/>
        <a:lstStyle/>
        <a:p>
          <a:endParaRPr lang="es-PE"/>
        </a:p>
      </dgm:t>
    </dgm:pt>
    <dgm:pt modelId="{DF9D1E71-D377-48B9-9201-76D525358334}" type="pres">
      <dgm:prSet presAssocID="{C3B692C4-6F19-4DC8-8427-49810F0B95EF}" presName="CompostProcess" presStyleCnt="0">
        <dgm:presLayoutVars>
          <dgm:dir/>
          <dgm:resizeHandles val="exact"/>
        </dgm:presLayoutVars>
      </dgm:prSet>
      <dgm:spPr/>
      <dgm:t>
        <a:bodyPr/>
        <a:lstStyle/>
        <a:p>
          <a:endParaRPr lang="es-PE"/>
        </a:p>
      </dgm:t>
    </dgm:pt>
    <dgm:pt modelId="{D9788F81-D2AD-4320-BA38-65B716893192}" type="pres">
      <dgm:prSet presAssocID="{C3B692C4-6F19-4DC8-8427-49810F0B95EF}" presName="arrow" presStyleLbl="bgShp" presStyleIdx="0" presStyleCnt="1"/>
      <dgm:spPr/>
    </dgm:pt>
    <dgm:pt modelId="{5AD8C392-3F84-4256-BF9A-1391F22E13B7}" type="pres">
      <dgm:prSet presAssocID="{C3B692C4-6F19-4DC8-8427-49810F0B95EF}" presName="linearProcess" presStyleCnt="0"/>
      <dgm:spPr/>
    </dgm:pt>
    <dgm:pt modelId="{9440A775-C660-4048-8987-D2AAF3E0FCF9}" type="pres">
      <dgm:prSet presAssocID="{56DFDF30-3437-45D3-A407-9607A811CA14}" presName="textNode" presStyleLbl="node1" presStyleIdx="0" presStyleCnt="3">
        <dgm:presLayoutVars>
          <dgm:bulletEnabled val="1"/>
        </dgm:presLayoutVars>
      </dgm:prSet>
      <dgm:spPr/>
      <dgm:t>
        <a:bodyPr/>
        <a:lstStyle/>
        <a:p>
          <a:endParaRPr lang="es-PE"/>
        </a:p>
      </dgm:t>
    </dgm:pt>
    <dgm:pt modelId="{7AFC808C-119F-47C3-9FEE-A43896B06E69}" type="pres">
      <dgm:prSet presAssocID="{8BB1D937-317E-48DC-AC13-4EC76164A8BD}" presName="sibTrans" presStyleCnt="0"/>
      <dgm:spPr/>
    </dgm:pt>
    <dgm:pt modelId="{8EF52659-89F9-43E8-968D-82E347AED8FD}" type="pres">
      <dgm:prSet presAssocID="{0105DD12-7ED7-4267-BD42-BADF69F7086E}" presName="textNode" presStyleLbl="node1" presStyleIdx="1" presStyleCnt="3">
        <dgm:presLayoutVars>
          <dgm:bulletEnabled val="1"/>
        </dgm:presLayoutVars>
      </dgm:prSet>
      <dgm:spPr/>
      <dgm:t>
        <a:bodyPr/>
        <a:lstStyle/>
        <a:p>
          <a:endParaRPr lang="es-PE"/>
        </a:p>
      </dgm:t>
    </dgm:pt>
    <dgm:pt modelId="{2FDB7971-1A53-45A7-B3C0-ADAFB0127FA5}" type="pres">
      <dgm:prSet presAssocID="{AE9842F9-469B-4086-9089-94154466EED7}" presName="sibTrans" presStyleCnt="0"/>
      <dgm:spPr/>
    </dgm:pt>
    <dgm:pt modelId="{AA6C3B02-30A7-42CE-B9F4-7D4C6C00D374}" type="pres">
      <dgm:prSet presAssocID="{31184875-56D1-49BE-9F93-7ADEC3DC6B6C}" presName="textNode" presStyleLbl="node1" presStyleIdx="2" presStyleCnt="3">
        <dgm:presLayoutVars>
          <dgm:bulletEnabled val="1"/>
        </dgm:presLayoutVars>
      </dgm:prSet>
      <dgm:spPr/>
      <dgm:t>
        <a:bodyPr/>
        <a:lstStyle/>
        <a:p>
          <a:endParaRPr lang="es-PE"/>
        </a:p>
      </dgm:t>
    </dgm:pt>
  </dgm:ptLst>
  <dgm:cxnLst>
    <dgm:cxn modelId="{8F1E55A5-42B0-4E51-9DE5-3DBD8AC0E269}" type="presOf" srcId="{C3B692C4-6F19-4DC8-8427-49810F0B95EF}" destId="{DF9D1E71-D377-48B9-9201-76D525358334}" srcOrd="0" destOrd="0" presId="urn:microsoft.com/office/officeart/2005/8/layout/hProcess9"/>
    <dgm:cxn modelId="{44B76310-E529-4DCB-97D4-0D05B0BA2038}" srcId="{C3B692C4-6F19-4DC8-8427-49810F0B95EF}" destId="{31184875-56D1-49BE-9F93-7ADEC3DC6B6C}" srcOrd="2" destOrd="0" parTransId="{97035F8E-FDB6-45A0-847F-84A8B252FC6F}" sibTransId="{6FD50162-0B31-4BDF-8F50-03D24844B2D1}"/>
    <dgm:cxn modelId="{038E918F-D672-4776-AC4C-674E5FF50A35}" srcId="{C3B692C4-6F19-4DC8-8427-49810F0B95EF}" destId="{56DFDF30-3437-45D3-A407-9607A811CA14}" srcOrd="0" destOrd="0" parTransId="{4EB0979D-3A91-4A74-8480-100AF089351B}" sibTransId="{8BB1D937-317E-48DC-AC13-4EC76164A8BD}"/>
    <dgm:cxn modelId="{E9C2CA62-4D8B-4856-9356-77FDE9812344}" type="presOf" srcId="{31184875-56D1-49BE-9F93-7ADEC3DC6B6C}" destId="{AA6C3B02-30A7-42CE-B9F4-7D4C6C00D374}" srcOrd="0" destOrd="0" presId="urn:microsoft.com/office/officeart/2005/8/layout/hProcess9"/>
    <dgm:cxn modelId="{AFA63C1A-F4D4-49E8-A466-2DC593427161}" srcId="{C3B692C4-6F19-4DC8-8427-49810F0B95EF}" destId="{0105DD12-7ED7-4267-BD42-BADF69F7086E}" srcOrd="1" destOrd="0" parTransId="{5E54B1BF-A429-417B-B33F-45532D506E10}" sibTransId="{AE9842F9-469B-4086-9089-94154466EED7}"/>
    <dgm:cxn modelId="{5508F187-3579-40C0-9C2A-4053393B67FA}" type="presOf" srcId="{0105DD12-7ED7-4267-BD42-BADF69F7086E}" destId="{8EF52659-89F9-43E8-968D-82E347AED8FD}" srcOrd="0" destOrd="0" presId="urn:microsoft.com/office/officeart/2005/8/layout/hProcess9"/>
    <dgm:cxn modelId="{83D272B1-3951-4C84-A25D-5018444EBD4A}" type="presOf" srcId="{56DFDF30-3437-45D3-A407-9607A811CA14}" destId="{9440A775-C660-4048-8987-D2AAF3E0FCF9}" srcOrd="0" destOrd="0" presId="urn:microsoft.com/office/officeart/2005/8/layout/hProcess9"/>
    <dgm:cxn modelId="{274F7103-A613-4E35-B138-B3694BE46727}" type="presParOf" srcId="{DF9D1E71-D377-48B9-9201-76D525358334}" destId="{D9788F81-D2AD-4320-BA38-65B716893192}" srcOrd="0" destOrd="0" presId="urn:microsoft.com/office/officeart/2005/8/layout/hProcess9"/>
    <dgm:cxn modelId="{26579F54-5046-4A6D-94A1-50615EEFA95F}" type="presParOf" srcId="{DF9D1E71-D377-48B9-9201-76D525358334}" destId="{5AD8C392-3F84-4256-BF9A-1391F22E13B7}" srcOrd="1" destOrd="0" presId="urn:microsoft.com/office/officeart/2005/8/layout/hProcess9"/>
    <dgm:cxn modelId="{3D48CC36-0245-4F94-A991-83FDB0FF38B1}" type="presParOf" srcId="{5AD8C392-3F84-4256-BF9A-1391F22E13B7}" destId="{9440A775-C660-4048-8987-D2AAF3E0FCF9}" srcOrd="0" destOrd="0" presId="urn:microsoft.com/office/officeart/2005/8/layout/hProcess9"/>
    <dgm:cxn modelId="{2483BF33-04CC-4471-B495-A7631657AC47}" type="presParOf" srcId="{5AD8C392-3F84-4256-BF9A-1391F22E13B7}" destId="{7AFC808C-119F-47C3-9FEE-A43896B06E69}" srcOrd="1" destOrd="0" presId="urn:microsoft.com/office/officeart/2005/8/layout/hProcess9"/>
    <dgm:cxn modelId="{CA63B58E-B5B9-479E-9D0D-A5993EB751A5}" type="presParOf" srcId="{5AD8C392-3F84-4256-BF9A-1391F22E13B7}" destId="{8EF52659-89F9-43E8-968D-82E347AED8FD}" srcOrd="2" destOrd="0" presId="urn:microsoft.com/office/officeart/2005/8/layout/hProcess9"/>
    <dgm:cxn modelId="{6E23091F-537E-4901-9E6C-43D01C7CE2A0}" type="presParOf" srcId="{5AD8C392-3F84-4256-BF9A-1391F22E13B7}" destId="{2FDB7971-1A53-45A7-B3C0-ADAFB0127FA5}" srcOrd="3" destOrd="0" presId="urn:microsoft.com/office/officeart/2005/8/layout/hProcess9"/>
    <dgm:cxn modelId="{A973861C-8668-44B3-BF21-3EC409B0EBC9}" type="presParOf" srcId="{5AD8C392-3F84-4256-BF9A-1391F22E13B7}" destId="{AA6C3B02-30A7-42CE-B9F4-7D4C6C00D37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D73286-3938-4EBB-A78E-3A7935F27DA6}">
      <dsp:nvSpPr>
        <dsp:cNvPr id="0" name=""/>
        <dsp:cNvSpPr/>
      </dsp:nvSpPr>
      <dsp:spPr>
        <a:xfrm>
          <a:off x="2987523" y="2200486"/>
          <a:ext cx="481041" cy="1833237"/>
        </a:xfrm>
        <a:custGeom>
          <a:avLst/>
          <a:gdLst/>
          <a:ahLst/>
          <a:cxnLst/>
          <a:rect l="0" t="0" r="0" b="0"/>
          <a:pathLst>
            <a:path>
              <a:moveTo>
                <a:pt x="0" y="0"/>
              </a:moveTo>
              <a:lnTo>
                <a:pt x="240520" y="0"/>
              </a:lnTo>
              <a:lnTo>
                <a:pt x="240520" y="1833237"/>
              </a:lnTo>
              <a:lnTo>
                <a:pt x="481041" y="1833237"/>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PE" sz="600" kern="1200"/>
        </a:p>
      </dsp:txBody>
      <dsp:txXfrm>
        <a:off x="3180661" y="3069722"/>
        <a:ext cx="94764" cy="94764"/>
      </dsp:txXfrm>
    </dsp:sp>
    <dsp:sp modelId="{FF7D519B-B5B5-4579-8480-FFB0F06E182D}">
      <dsp:nvSpPr>
        <dsp:cNvPr id="0" name=""/>
        <dsp:cNvSpPr/>
      </dsp:nvSpPr>
      <dsp:spPr>
        <a:xfrm>
          <a:off x="2987523" y="2200486"/>
          <a:ext cx="481041" cy="916618"/>
        </a:xfrm>
        <a:custGeom>
          <a:avLst/>
          <a:gdLst/>
          <a:ahLst/>
          <a:cxnLst/>
          <a:rect l="0" t="0" r="0" b="0"/>
          <a:pathLst>
            <a:path>
              <a:moveTo>
                <a:pt x="0" y="0"/>
              </a:moveTo>
              <a:lnTo>
                <a:pt x="240520" y="0"/>
              </a:lnTo>
              <a:lnTo>
                <a:pt x="240520" y="916618"/>
              </a:lnTo>
              <a:lnTo>
                <a:pt x="481041" y="916618"/>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3202164" y="2632916"/>
        <a:ext cx="51758" cy="51758"/>
      </dsp:txXfrm>
    </dsp:sp>
    <dsp:sp modelId="{C5F6CD5C-0F95-4B94-A4DE-4BF0F10E7229}">
      <dsp:nvSpPr>
        <dsp:cNvPr id="0" name=""/>
        <dsp:cNvSpPr/>
      </dsp:nvSpPr>
      <dsp:spPr>
        <a:xfrm>
          <a:off x="2987523" y="2154766"/>
          <a:ext cx="481041" cy="91440"/>
        </a:xfrm>
        <a:custGeom>
          <a:avLst/>
          <a:gdLst/>
          <a:ahLst/>
          <a:cxnLst/>
          <a:rect l="0" t="0" r="0" b="0"/>
          <a:pathLst>
            <a:path>
              <a:moveTo>
                <a:pt x="0" y="45720"/>
              </a:moveTo>
              <a:lnTo>
                <a:pt x="481041" y="4572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3216017" y="2188460"/>
        <a:ext cx="24052" cy="24052"/>
      </dsp:txXfrm>
    </dsp:sp>
    <dsp:sp modelId="{6A994617-0081-4814-9E32-F827408BAAEB}">
      <dsp:nvSpPr>
        <dsp:cNvPr id="0" name=""/>
        <dsp:cNvSpPr/>
      </dsp:nvSpPr>
      <dsp:spPr>
        <a:xfrm>
          <a:off x="2987523" y="1283867"/>
          <a:ext cx="481041" cy="916618"/>
        </a:xfrm>
        <a:custGeom>
          <a:avLst/>
          <a:gdLst/>
          <a:ahLst/>
          <a:cxnLst/>
          <a:rect l="0" t="0" r="0" b="0"/>
          <a:pathLst>
            <a:path>
              <a:moveTo>
                <a:pt x="0" y="916618"/>
              </a:moveTo>
              <a:lnTo>
                <a:pt x="240520" y="916618"/>
              </a:lnTo>
              <a:lnTo>
                <a:pt x="240520" y="0"/>
              </a:lnTo>
              <a:lnTo>
                <a:pt x="481041" y="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PE" sz="500" kern="1200"/>
        </a:p>
      </dsp:txBody>
      <dsp:txXfrm>
        <a:off x="3202164" y="1716297"/>
        <a:ext cx="51758" cy="51758"/>
      </dsp:txXfrm>
    </dsp:sp>
    <dsp:sp modelId="{EE0B90D5-F768-463D-85BA-00909E53529B}">
      <dsp:nvSpPr>
        <dsp:cNvPr id="0" name=""/>
        <dsp:cNvSpPr/>
      </dsp:nvSpPr>
      <dsp:spPr>
        <a:xfrm>
          <a:off x="2987523" y="367249"/>
          <a:ext cx="481041" cy="1833237"/>
        </a:xfrm>
        <a:custGeom>
          <a:avLst/>
          <a:gdLst/>
          <a:ahLst/>
          <a:cxnLst/>
          <a:rect l="0" t="0" r="0" b="0"/>
          <a:pathLst>
            <a:path>
              <a:moveTo>
                <a:pt x="0" y="1833237"/>
              </a:moveTo>
              <a:lnTo>
                <a:pt x="240520" y="1833237"/>
              </a:lnTo>
              <a:lnTo>
                <a:pt x="240520" y="0"/>
              </a:lnTo>
              <a:lnTo>
                <a:pt x="481041" y="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s-PE" sz="600" kern="1200"/>
        </a:p>
      </dsp:txBody>
      <dsp:txXfrm>
        <a:off x="3180661" y="1236485"/>
        <a:ext cx="94764" cy="94764"/>
      </dsp:txXfrm>
    </dsp:sp>
    <dsp:sp modelId="{103789A2-9850-418A-B04E-CCCC9C121C9C}">
      <dsp:nvSpPr>
        <dsp:cNvPr id="0" name=""/>
        <dsp:cNvSpPr/>
      </dsp:nvSpPr>
      <dsp:spPr>
        <a:xfrm rot="16200000">
          <a:off x="691152" y="1833839"/>
          <a:ext cx="3859447" cy="733294"/>
        </a:xfrm>
        <a:prstGeom prst="rect">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s-PE" sz="1900" kern="1200" dirty="0" smtClean="0"/>
            <a:t>Sino se sabe qué es BTC no es posible saber que regulación debe recibir</a:t>
          </a:r>
          <a:endParaRPr lang="es-PE" sz="1900" kern="1200" dirty="0"/>
        </a:p>
      </dsp:txBody>
      <dsp:txXfrm>
        <a:off x="691152" y="1833839"/>
        <a:ext cx="3859447" cy="733294"/>
      </dsp:txXfrm>
    </dsp:sp>
    <dsp:sp modelId="{8D286004-80BE-4F99-AA0A-19772BC2EA50}">
      <dsp:nvSpPr>
        <dsp:cNvPr id="0" name=""/>
        <dsp:cNvSpPr/>
      </dsp:nvSpPr>
      <dsp:spPr>
        <a:xfrm>
          <a:off x="3468564" y="601"/>
          <a:ext cx="2405207" cy="733294"/>
        </a:xfrm>
        <a:prstGeom prst="rect">
          <a:avLst/>
        </a:prstGeom>
        <a:gradFill rotWithShape="0">
          <a:gsLst>
            <a:gs pos="0">
              <a:schemeClr val="accent2">
                <a:hueOff val="0"/>
                <a:satOff val="0"/>
                <a:lumOff val="0"/>
                <a:alphaOff val="0"/>
                <a:tint val="65000"/>
                <a:shade val="92000"/>
                <a:satMod val="130000"/>
              </a:schemeClr>
            </a:gs>
            <a:gs pos="45000">
              <a:schemeClr val="accent2">
                <a:hueOff val="0"/>
                <a:satOff val="0"/>
                <a:lumOff val="0"/>
                <a:alphaOff val="0"/>
                <a:tint val="60000"/>
                <a:shade val="99000"/>
                <a:satMod val="120000"/>
              </a:schemeClr>
            </a:gs>
            <a:gs pos="100000">
              <a:schemeClr val="accent2">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PE" sz="1700" kern="1200" dirty="0" smtClean="0"/>
            <a:t>Cómo se considera desde una óptica económica-financiera</a:t>
          </a:r>
          <a:endParaRPr lang="es-PE" sz="1700" kern="1200" dirty="0"/>
        </a:p>
      </dsp:txBody>
      <dsp:txXfrm>
        <a:off x="3468564" y="601"/>
        <a:ext cx="2405207" cy="733294"/>
      </dsp:txXfrm>
    </dsp:sp>
    <dsp:sp modelId="{EFA51AB0-16CF-4C72-AE91-E78F105AE878}">
      <dsp:nvSpPr>
        <dsp:cNvPr id="0" name=""/>
        <dsp:cNvSpPr/>
      </dsp:nvSpPr>
      <dsp:spPr>
        <a:xfrm>
          <a:off x="3468564" y="917220"/>
          <a:ext cx="2405207" cy="733294"/>
        </a:xfrm>
        <a:prstGeom prst="rect">
          <a:avLst/>
        </a:prstGeom>
        <a:gradFill rotWithShape="0">
          <a:gsLst>
            <a:gs pos="0">
              <a:schemeClr val="accent2">
                <a:hueOff val="0"/>
                <a:satOff val="0"/>
                <a:lumOff val="0"/>
                <a:alphaOff val="0"/>
                <a:tint val="65000"/>
                <a:shade val="92000"/>
                <a:satMod val="130000"/>
              </a:schemeClr>
            </a:gs>
            <a:gs pos="45000">
              <a:schemeClr val="accent2">
                <a:hueOff val="0"/>
                <a:satOff val="0"/>
                <a:lumOff val="0"/>
                <a:alphaOff val="0"/>
                <a:tint val="60000"/>
                <a:shade val="99000"/>
                <a:satMod val="120000"/>
              </a:schemeClr>
            </a:gs>
            <a:gs pos="100000">
              <a:schemeClr val="accent2">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PE" sz="1700" kern="1200" dirty="0" smtClean="0"/>
            <a:t>Cómo lo califica el marco legal vigente</a:t>
          </a:r>
        </a:p>
      </dsp:txBody>
      <dsp:txXfrm>
        <a:off x="3468564" y="917220"/>
        <a:ext cx="2405207" cy="733294"/>
      </dsp:txXfrm>
    </dsp:sp>
    <dsp:sp modelId="{E3D87F91-E44E-4CE2-9624-A89526C48B79}">
      <dsp:nvSpPr>
        <dsp:cNvPr id="0" name=""/>
        <dsp:cNvSpPr/>
      </dsp:nvSpPr>
      <dsp:spPr>
        <a:xfrm>
          <a:off x="3468564" y="1833839"/>
          <a:ext cx="2405207" cy="733294"/>
        </a:xfrm>
        <a:prstGeom prst="rect">
          <a:avLst/>
        </a:prstGeom>
        <a:gradFill rotWithShape="0">
          <a:gsLst>
            <a:gs pos="0">
              <a:schemeClr val="accent2">
                <a:hueOff val="0"/>
                <a:satOff val="0"/>
                <a:lumOff val="0"/>
                <a:alphaOff val="0"/>
                <a:tint val="65000"/>
                <a:shade val="92000"/>
                <a:satMod val="130000"/>
              </a:schemeClr>
            </a:gs>
            <a:gs pos="45000">
              <a:schemeClr val="accent2">
                <a:hueOff val="0"/>
                <a:satOff val="0"/>
                <a:lumOff val="0"/>
                <a:alphaOff val="0"/>
                <a:tint val="60000"/>
                <a:shade val="99000"/>
                <a:satMod val="120000"/>
              </a:schemeClr>
            </a:gs>
            <a:gs pos="100000">
              <a:schemeClr val="accent2">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PE" sz="1700" kern="1200" dirty="0" smtClean="0"/>
            <a:t>Riesgos que reporta su uso dentro del sistema financiero</a:t>
          </a:r>
        </a:p>
      </dsp:txBody>
      <dsp:txXfrm>
        <a:off x="3468564" y="1833839"/>
        <a:ext cx="2405207" cy="733294"/>
      </dsp:txXfrm>
    </dsp:sp>
    <dsp:sp modelId="{941558CC-282F-44A3-8478-E77D82CF416F}">
      <dsp:nvSpPr>
        <dsp:cNvPr id="0" name=""/>
        <dsp:cNvSpPr/>
      </dsp:nvSpPr>
      <dsp:spPr>
        <a:xfrm>
          <a:off x="3468564" y="2750457"/>
          <a:ext cx="2405207" cy="733294"/>
        </a:xfrm>
        <a:prstGeom prst="rect">
          <a:avLst/>
        </a:prstGeom>
        <a:gradFill rotWithShape="0">
          <a:gsLst>
            <a:gs pos="0">
              <a:schemeClr val="accent2">
                <a:hueOff val="0"/>
                <a:satOff val="0"/>
                <a:lumOff val="0"/>
                <a:alphaOff val="0"/>
                <a:tint val="65000"/>
                <a:shade val="92000"/>
                <a:satMod val="130000"/>
              </a:schemeClr>
            </a:gs>
            <a:gs pos="45000">
              <a:schemeClr val="accent2">
                <a:hueOff val="0"/>
                <a:satOff val="0"/>
                <a:lumOff val="0"/>
                <a:alphaOff val="0"/>
                <a:tint val="60000"/>
                <a:shade val="99000"/>
                <a:satMod val="120000"/>
              </a:schemeClr>
            </a:gs>
            <a:gs pos="100000">
              <a:schemeClr val="accent2">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PE" sz="1700" kern="1200" dirty="0" smtClean="0"/>
            <a:t>Agencias del gobierno encargadas de la supervisión de su uso</a:t>
          </a:r>
        </a:p>
      </dsp:txBody>
      <dsp:txXfrm>
        <a:off x="3468564" y="2750457"/>
        <a:ext cx="2405207" cy="733294"/>
      </dsp:txXfrm>
    </dsp:sp>
    <dsp:sp modelId="{628B365E-F544-4C9D-94E2-17FAB91C46D3}">
      <dsp:nvSpPr>
        <dsp:cNvPr id="0" name=""/>
        <dsp:cNvSpPr/>
      </dsp:nvSpPr>
      <dsp:spPr>
        <a:xfrm>
          <a:off x="3468564" y="3667076"/>
          <a:ext cx="2405207" cy="733294"/>
        </a:xfrm>
        <a:prstGeom prst="rect">
          <a:avLst/>
        </a:prstGeom>
        <a:gradFill rotWithShape="0">
          <a:gsLst>
            <a:gs pos="0">
              <a:schemeClr val="accent2">
                <a:hueOff val="0"/>
                <a:satOff val="0"/>
                <a:lumOff val="0"/>
                <a:alphaOff val="0"/>
                <a:tint val="65000"/>
                <a:shade val="92000"/>
                <a:satMod val="130000"/>
              </a:schemeClr>
            </a:gs>
            <a:gs pos="45000">
              <a:schemeClr val="accent2">
                <a:hueOff val="0"/>
                <a:satOff val="0"/>
                <a:lumOff val="0"/>
                <a:alphaOff val="0"/>
                <a:tint val="60000"/>
                <a:shade val="99000"/>
                <a:satMod val="120000"/>
              </a:schemeClr>
            </a:gs>
            <a:gs pos="100000">
              <a:schemeClr val="accent2">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s-PE" sz="1700" kern="1200" dirty="0" smtClean="0"/>
            <a:t>En Perú: ¿son necesarias reformas normativas?</a:t>
          </a:r>
        </a:p>
      </dsp:txBody>
      <dsp:txXfrm>
        <a:off x="3468564" y="3667076"/>
        <a:ext cx="2405207" cy="7332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F217F7-CE86-4507-83D9-938D88DA9BE9}">
      <dsp:nvSpPr>
        <dsp:cNvPr id="0" name=""/>
        <dsp:cNvSpPr/>
      </dsp:nvSpPr>
      <dsp:spPr>
        <a:xfrm rot="10800000">
          <a:off x="2527172" y="326897"/>
          <a:ext cx="6688836" cy="3369564"/>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884" tIns="95250" rIns="177800" bIns="95250" numCol="1" spcCol="1270" anchor="ctr" anchorCtr="0">
          <a:noAutofit/>
        </a:bodyPr>
        <a:lstStyle/>
        <a:p>
          <a:pPr lvl="0" algn="just" defTabSz="1111250" rtl="0">
            <a:lnSpc>
              <a:spcPct val="90000"/>
            </a:lnSpc>
            <a:spcBef>
              <a:spcPct val="0"/>
            </a:spcBef>
            <a:spcAft>
              <a:spcPct val="35000"/>
            </a:spcAft>
          </a:pPr>
          <a:r>
            <a:rPr lang="es-PE" sz="2500" kern="1200" dirty="0" smtClean="0"/>
            <a:t>Activo no financiero digital vinculado a un sistema de transferencia de valor que opera de modo descentralizado dado que (i) hace posible su creación; (ii) permite su funcionamiento, y, (iii) justifica su atractivo para un sector del mercado.</a:t>
          </a:r>
          <a:endParaRPr lang="es-PE" sz="2500" kern="1200" dirty="0"/>
        </a:p>
      </dsp:txBody>
      <dsp:txXfrm rot="10800000">
        <a:off x="3369563" y="326897"/>
        <a:ext cx="5846445" cy="3369564"/>
      </dsp:txXfrm>
    </dsp:sp>
    <dsp:sp modelId="{6BD27E22-81DA-40F2-9805-1E8789752D88}">
      <dsp:nvSpPr>
        <dsp:cNvPr id="0" name=""/>
        <dsp:cNvSpPr/>
      </dsp:nvSpPr>
      <dsp:spPr>
        <a:xfrm>
          <a:off x="842390" y="326897"/>
          <a:ext cx="3369564" cy="3369564"/>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EF730-35F5-4E55-BB47-4EF56A5BFF25}">
      <dsp:nvSpPr>
        <dsp:cNvPr id="0" name=""/>
        <dsp:cNvSpPr/>
      </dsp:nvSpPr>
      <dsp:spPr>
        <a:xfrm>
          <a:off x="1783297" y="0"/>
          <a:ext cx="2020147" cy="2020147"/>
        </a:xfrm>
        <a:prstGeom prst="triangle">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PE" sz="1000" kern="1200" dirty="0" smtClean="0"/>
            <a:t>(i) tiene existencia autónoma</a:t>
          </a:r>
          <a:endParaRPr lang="es-PE" sz="1000" kern="1200" dirty="0"/>
        </a:p>
      </dsp:txBody>
      <dsp:txXfrm>
        <a:off x="2288334" y="1010074"/>
        <a:ext cx="1010073" cy="1010073"/>
      </dsp:txXfrm>
    </dsp:sp>
    <dsp:sp modelId="{E152D32E-4CDF-4E1E-B446-DB2924EB71F6}">
      <dsp:nvSpPr>
        <dsp:cNvPr id="0" name=""/>
        <dsp:cNvSpPr/>
      </dsp:nvSpPr>
      <dsp:spPr>
        <a:xfrm>
          <a:off x="773223" y="2020147"/>
          <a:ext cx="2020147" cy="2020147"/>
        </a:xfrm>
        <a:prstGeom prst="triangle">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PE" sz="1000" kern="1200" dirty="0" smtClean="0"/>
            <a:t>(ii) tiene valuación patrimonial</a:t>
          </a:r>
          <a:endParaRPr lang="es-PE" sz="1000" kern="1200" dirty="0"/>
        </a:p>
      </dsp:txBody>
      <dsp:txXfrm>
        <a:off x="1278260" y="3030221"/>
        <a:ext cx="1010073" cy="1010073"/>
      </dsp:txXfrm>
    </dsp:sp>
    <dsp:sp modelId="{0077C53B-8D41-4ACA-9B81-8A421AEA9E3B}">
      <dsp:nvSpPr>
        <dsp:cNvPr id="0" name=""/>
        <dsp:cNvSpPr/>
      </dsp:nvSpPr>
      <dsp:spPr>
        <a:xfrm rot="10800000">
          <a:off x="1783297" y="2020147"/>
          <a:ext cx="2020147" cy="2020147"/>
        </a:xfrm>
        <a:prstGeom prst="triangle">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s-PE" sz="1600" kern="1200" dirty="0" smtClean="0"/>
            <a:t>BTC es un bien inmaterial</a:t>
          </a:r>
          <a:endParaRPr lang="es-PE" sz="1600" kern="1200" dirty="0"/>
        </a:p>
      </dsp:txBody>
      <dsp:txXfrm rot="10800000">
        <a:off x="2288334" y="2020147"/>
        <a:ext cx="1010073" cy="1010073"/>
      </dsp:txXfrm>
    </dsp:sp>
    <dsp:sp modelId="{D82E9055-EDDC-4777-9835-9B23A5FA1707}">
      <dsp:nvSpPr>
        <dsp:cNvPr id="0" name=""/>
        <dsp:cNvSpPr/>
      </dsp:nvSpPr>
      <dsp:spPr>
        <a:xfrm>
          <a:off x="2793370" y="2020147"/>
          <a:ext cx="2020147" cy="2020147"/>
        </a:xfrm>
        <a:prstGeom prst="triangle">
          <a:avLst/>
        </a:prstGeom>
        <a:gradFill rotWithShape="0">
          <a:gsLst>
            <a:gs pos="0">
              <a:schemeClr val="accent1">
                <a:hueOff val="0"/>
                <a:satOff val="0"/>
                <a:lumOff val="0"/>
                <a:alphaOff val="0"/>
                <a:tint val="65000"/>
                <a:shade val="92000"/>
                <a:satMod val="130000"/>
              </a:schemeClr>
            </a:gs>
            <a:gs pos="45000">
              <a:schemeClr val="accent1">
                <a:hueOff val="0"/>
                <a:satOff val="0"/>
                <a:lumOff val="0"/>
                <a:alphaOff val="0"/>
                <a:tint val="60000"/>
                <a:shade val="99000"/>
                <a:satMod val="120000"/>
              </a:schemeClr>
            </a:gs>
            <a:gs pos="100000">
              <a:schemeClr val="accent1">
                <a:hueOff val="0"/>
                <a:satOff val="0"/>
                <a:lumOff val="0"/>
                <a:alphaOff val="0"/>
                <a:tint val="55000"/>
                <a:satMod val="14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s-PE" sz="1000" kern="1200" dirty="0" smtClean="0"/>
            <a:t>(iii) es susceptible de tutela jurídica porque el Código Civil le confiere el régimen de los bienes muebles.</a:t>
          </a:r>
          <a:endParaRPr lang="es-PE" sz="1000" kern="1200" dirty="0"/>
        </a:p>
      </dsp:txBody>
      <dsp:txXfrm>
        <a:off x="3298407" y="3030221"/>
        <a:ext cx="1010073" cy="10100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6C20D5-5B5D-4AC3-B5A2-9CE4B6E4944D}">
      <dsp:nvSpPr>
        <dsp:cNvPr id="0" name=""/>
        <dsp:cNvSpPr/>
      </dsp:nvSpPr>
      <dsp:spPr>
        <a:xfrm>
          <a:off x="0" y="759074"/>
          <a:ext cx="6033422" cy="12168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PE" sz="1400" kern="1200" dirty="0" smtClean="0"/>
            <a:t>Problema frente a este marco legal….</a:t>
          </a:r>
          <a:endParaRPr lang="es-PE" sz="1400" kern="1200" dirty="0"/>
        </a:p>
      </dsp:txBody>
      <dsp:txXfrm>
        <a:off x="59399" y="818473"/>
        <a:ext cx="5914624" cy="1098002"/>
      </dsp:txXfrm>
    </dsp:sp>
    <dsp:sp modelId="{5539384A-3EC1-4AAA-94B9-3170AE3FFA9D}">
      <dsp:nvSpPr>
        <dsp:cNvPr id="0" name=""/>
        <dsp:cNvSpPr/>
      </dsp:nvSpPr>
      <dsp:spPr>
        <a:xfrm>
          <a:off x="0" y="1975874"/>
          <a:ext cx="6033422"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561" tIns="17780" rIns="99568" bIns="17780" numCol="1" spcCol="1270" anchor="t" anchorCtr="0">
          <a:noAutofit/>
        </a:bodyPr>
        <a:lstStyle/>
        <a:p>
          <a:pPr marL="114300" lvl="1" indent="-114300" algn="just" defTabSz="622300">
            <a:lnSpc>
              <a:spcPct val="90000"/>
            </a:lnSpc>
            <a:spcBef>
              <a:spcPct val="0"/>
            </a:spcBef>
            <a:spcAft>
              <a:spcPct val="20000"/>
            </a:spcAft>
            <a:buChar char="••"/>
          </a:pPr>
          <a:r>
            <a:rPr lang="es-PE" sz="1400" kern="1200" dirty="0" smtClean="0"/>
            <a:t>Respuesta insuficiente ante los diversos sectores que BTC compromete: servicios financieros, sistema de pagos, nuevos modelos de inversión, entre otros.</a:t>
          </a:r>
          <a:endParaRPr lang="es-PE" sz="1400" kern="1200" dirty="0"/>
        </a:p>
      </dsp:txBody>
      <dsp:txXfrm>
        <a:off x="0" y="1975874"/>
        <a:ext cx="6033422" cy="10764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788F81-D2AD-4320-BA38-65B716893192}">
      <dsp:nvSpPr>
        <dsp:cNvPr id="0" name=""/>
        <dsp:cNvSpPr/>
      </dsp:nvSpPr>
      <dsp:spPr>
        <a:xfrm>
          <a:off x="754379" y="0"/>
          <a:ext cx="8549640" cy="341412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40A775-C660-4048-8987-D2AAF3E0FCF9}">
      <dsp:nvSpPr>
        <dsp:cNvPr id="0" name=""/>
        <dsp:cNvSpPr/>
      </dsp:nvSpPr>
      <dsp:spPr>
        <a:xfrm>
          <a:off x="340846" y="1024238"/>
          <a:ext cx="3017520" cy="136565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0">
            <a:lnSpc>
              <a:spcPct val="90000"/>
            </a:lnSpc>
            <a:spcBef>
              <a:spcPct val="0"/>
            </a:spcBef>
            <a:spcAft>
              <a:spcPct val="35000"/>
            </a:spcAft>
          </a:pPr>
          <a:r>
            <a:rPr lang="es-PE" sz="1500" kern="1200" dirty="0" smtClean="0"/>
            <a:t>puede generar mayor confianza en esta nueva tecnología de pago</a:t>
          </a:r>
          <a:endParaRPr lang="es-PE" sz="1500" kern="1200" dirty="0"/>
        </a:p>
      </dsp:txBody>
      <dsp:txXfrm>
        <a:off x="407512" y="1090904"/>
        <a:ext cx="2884188" cy="1232319"/>
      </dsp:txXfrm>
    </dsp:sp>
    <dsp:sp modelId="{8EF52659-89F9-43E8-968D-82E347AED8FD}">
      <dsp:nvSpPr>
        <dsp:cNvPr id="0" name=""/>
        <dsp:cNvSpPr/>
      </dsp:nvSpPr>
      <dsp:spPr>
        <a:xfrm>
          <a:off x="3520439" y="1024238"/>
          <a:ext cx="3017520" cy="136565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PE" sz="1500" kern="1200" dirty="0" smtClean="0"/>
            <a:t>legitimar su uso como medio de intercambio (no sólo para encubrir ilícitos)</a:t>
          </a:r>
          <a:endParaRPr lang="es-PE" sz="1500" kern="1200" dirty="0"/>
        </a:p>
      </dsp:txBody>
      <dsp:txXfrm>
        <a:off x="3587105" y="1090904"/>
        <a:ext cx="2884188" cy="1232319"/>
      </dsp:txXfrm>
    </dsp:sp>
    <dsp:sp modelId="{AA6C3B02-30A7-42CE-B9F4-7D4C6C00D374}">
      <dsp:nvSpPr>
        <dsp:cNvPr id="0" name=""/>
        <dsp:cNvSpPr/>
      </dsp:nvSpPr>
      <dsp:spPr>
        <a:xfrm>
          <a:off x="6700033" y="1024238"/>
          <a:ext cx="3017520" cy="1365651"/>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PE" sz="1500" kern="1200" smtClean="0"/>
            <a:t>con ello se contribuye con su desarrollo (que puede impulsar la economía en nuevas direcciones) sin perjudicar la asignación eficiente de recursos.</a:t>
          </a:r>
          <a:endParaRPr lang="es-PE" sz="1500" kern="1200"/>
        </a:p>
      </dsp:txBody>
      <dsp:txXfrm>
        <a:off x="6766699" y="1090904"/>
        <a:ext cx="2884188" cy="1232319"/>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5"/>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11/19/2018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11/19/2018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11/19/2018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5LMS0PIzGh8&amp;feature=youtu.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874221"/>
            <a:ext cx="10058400" cy="3566160"/>
          </a:xfrm>
        </p:spPr>
        <p:txBody>
          <a:bodyPr>
            <a:noAutofit/>
          </a:bodyPr>
          <a:lstStyle/>
          <a:p>
            <a:pPr algn="just"/>
            <a:r>
              <a:rPr lang="es-PE" sz="6000" dirty="0"/>
              <a:t/>
            </a:r>
            <a:br>
              <a:rPr lang="es-PE" sz="6000" dirty="0"/>
            </a:br>
            <a:r>
              <a:rPr lang="es-PE" sz="6000" dirty="0"/>
              <a:t>Consideraciones financieras y legales respecto a la naturaleza de </a:t>
            </a:r>
            <a:r>
              <a:rPr lang="es-PE" sz="6000" dirty="0" err="1"/>
              <a:t>bitcoin</a:t>
            </a:r>
            <a:r>
              <a:rPr lang="es-PE" sz="6000" dirty="0"/>
              <a:t> y propuesta de enfoque para su regulación</a:t>
            </a:r>
          </a:p>
        </p:txBody>
      </p:sp>
      <p:sp>
        <p:nvSpPr>
          <p:cNvPr id="3" name="Subtítulo 2"/>
          <p:cNvSpPr>
            <a:spLocks noGrp="1"/>
          </p:cNvSpPr>
          <p:nvPr>
            <p:ph type="subTitle" idx="1"/>
          </p:nvPr>
        </p:nvSpPr>
        <p:spPr/>
        <p:txBody>
          <a:bodyPr/>
          <a:lstStyle/>
          <a:p>
            <a:pPr algn="just"/>
            <a:r>
              <a:rPr lang="es-PE" dirty="0" smtClean="0"/>
              <a:t>Abraham moreno. MAGÍSTER EN FINANZAS Y DERECHO CORPORATIVO POR LA </a:t>
            </a:r>
            <a:r>
              <a:rPr lang="es-PE" smtClean="0"/>
              <a:t>UNIVERSIDAD ESAN.</a:t>
            </a:r>
            <a:endParaRPr lang="es-PE" dirty="0"/>
          </a:p>
        </p:txBody>
      </p:sp>
    </p:spTree>
    <p:extLst>
      <p:ext uri="{BB962C8B-B14F-4D97-AF65-F5344CB8AC3E}">
        <p14:creationId xmlns:p14="http://schemas.microsoft.com/office/powerpoint/2010/main" val="1172840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p:txBody>
          <a:bodyPr>
            <a:normAutofit/>
          </a:bodyPr>
          <a:lstStyle/>
          <a:p>
            <a:r>
              <a:rPr lang="es-PE" dirty="0" smtClean="0"/>
              <a:t>Problemas para las agencias del gobierno peruano:</a:t>
            </a:r>
            <a:endParaRPr lang="es-PE" dirty="0"/>
          </a:p>
        </p:txBody>
      </p:sp>
      <p:sp>
        <p:nvSpPr>
          <p:cNvPr id="8" name="Marcador de contenido 7"/>
          <p:cNvSpPr>
            <a:spLocks noGrp="1"/>
          </p:cNvSpPr>
          <p:nvPr>
            <p:ph idx="1"/>
          </p:nvPr>
        </p:nvSpPr>
        <p:spPr>
          <a:xfrm>
            <a:off x="1097280" y="2240369"/>
            <a:ext cx="10058400" cy="4023360"/>
          </a:xfrm>
        </p:spPr>
        <p:txBody>
          <a:bodyPr>
            <a:normAutofit/>
          </a:bodyPr>
          <a:lstStyle/>
          <a:p>
            <a:pPr>
              <a:buFont typeface="Wingdings" panose="05000000000000000000" pitchFamily="2" charset="2"/>
              <a:buChar char="§"/>
            </a:pPr>
            <a:r>
              <a:rPr lang="es-PE" dirty="0" smtClean="0"/>
              <a:t>Carácter descentralizado: quien debe cumplir con requerimientos?</a:t>
            </a:r>
          </a:p>
          <a:p>
            <a:pPr>
              <a:buFont typeface="Wingdings" panose="05000000000000000000" pitchFamily="2" charset="2"/>
              <a:buChar char="§"/>
            </a:pPr>
            <a:r>
              <a:rPr lang="es-PE" dirty="0" smtClean="0"/>
              <a:t>Usual falta de personería jurídica de proveedores de red </a:t>
            </a:r>
            <a:r>
              <a:rPr lang="es-PE" dirty="0" err="1" smtClean="0"/>
              <a:t>Bitcoin</a:t>
            </a:r>
            <a:r>
              <a:rPr lang="es-PE" dirty="0" smtClean="0"/>
              <a:t>: no será posible imputación de responsabilidad.</a:t>
            </a:r>
          </a:p>
          <a:p>
            <a:pPr>
              <a:buFont typeface="Wingdings" panose="05000000000000000000" pitchFamily="2" charset="2"/>
              <a:buChar char="§"/>
            </a:pPr>
            <a:r>
              <a:rPr lang="es-PE" dirty="0" smtClean="0"/>
              <a:t>Anonimato de participantes.</a:t>
            </a:r>
          </a:p>
          <a:p>
            <a:pPr>
              <a:buFont typeface="Wingdings" panose="05000000000000000000" pitchFamily="2" charset="2"/>
              <a:buChar char="§"/>
            </a:pPr>
            <a:r>
              <a:rPr lang="es-PE" dirty="0" smtClean="0"/>
              <a:t>Alcance global de la red </a:t>
            </a:r>
            <a:r>
              <a:rPr lang="es-PE" dirty="0" err="1" smtClean="0"/>
              <a:t>Bitcoin</a:t>
            </a:r>
            <a:r>
              <a:rPr lang="es-PE" dirty="0" smtClean="0"/>
              <a:t>.</a:t>
            </a:r>
          </a:p>
          <a:p>
            <a:pPr>
              <a:buFont typeface="Wingdings" panose="05000000000000000000" pitchFamily="2" charset="2"/>
              <a:buChar char="§"/>
            </a:pPr>
            <a:r>
              <a:rPr lang="es-PE" dirty="0" smtClean="0"/>
              <a:t>Riesgos no mitigables: fallas en el funcionamiento del protocolo, manipulación de precio de BTC.</a:t>
            </a:r>
          </a:p>
          <a:p>
            <a:pPr marL="0" indent="0">
              <a:buNone/>
            </a:pPr>
            <a:endParaRPr lang="es-PE" dirty="0"/>
          </a:p>
        </p:txBody>
      </p:sp>
    </p:spTree>
    <p:extLst>
      <p:ext uri="{BB962C8B-B14F-4D97-AF65-F5344CB8AC3E}">
        <p14:creationId xmlns:p14="http://schemas.microsoft.com/office/powerpoint/2010/main" val="2403306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87951" y="2840131"/>
            <a:ext cx="10058400" cy="1450757"/>
          </a:xfrm>
        </p:spPr>
        <p:txBody>
          <a:bodyPr>
            <a:noAutofit/>
          </a:bodyPr>
          <a:lstStyle/>
          <a:p>
            <a:pPr algn="just"/>
            <a:r>
              <a:rPr lang="es-PE" sz="3500" dirty="0"/>
              <a:t>¿Debe modificarse el marco legal vigente? Sí, en la medida que hay riesgos de alta </a:t>
            </a:r>
            <a:r>
              <a:rPr lang="es-PE" sz="3500" dirty="0" smtClean="0"/>
              <a:t>prioridad que urge mitigar con </a:t>
            </a:r>
            <a:r>
              <a:rPr lang="es-PE" sz="3500" dirty="0"/>
              <a:t>una adecuada regulación en un corto plazo.</a:t>
            </a:r>
          </a:p>
        </p:txBody>
      </p:sp>
    </p:spTree>
    <p:extLst>
      <p:ext uri="{BB962C8B-B14F-4D97-AF65-F5344CB8AC3E}">
        <p14:creationId xmlns:p14="http://schemas.microsoft.com/office/powerpoint/2010/main" val="1117198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Beneficios y fundamentos para </a:t>
            </a:r>
            <a:r>
              <a:rPr lang="es-PE" dirty="0" smtClean="0"/>
              <a:t>mejoras </a:t>
            </a:r>
            <a:r>
              <a:rPr lang="es-PE" dirty="0" smtClean="0"/>
              <a:t>normativas frente al uso de BTC</a:t>
            </a:r>
            <a:endParaRPr lang="es-PE" dirty="0"/>
          </a:p>
        </p:txBody>
      </p:sp>
      <p:graphicFrame>
        <p:nvGraphicFramePr>
          <p:cNvPr id="5" name="Marcador de contenido 4"/>
          <p:cNvGraphicFramePr>
            <a:graphicFrameLocks noGrp="1"/>
          </p:cNvGraphicFramePr>
          <p:nvPr>
            <p:ph idx="1"/>
            <p:extLst>
              <p:ext uri="{D42A27DB-BD31-4B8C-83A1-F6EECF244321}">
                <p14:modId xmlns:p14="http://schemas.microsoft.com/office/powerpoint/2010/main" val="2068988605"/>
              </p:ext>
            </p:extLst>
          </p:nvPr>
        </p:nvGraphicFramePr>
        <p:xfrm>
          <a:off x="1176793" y="1938132"/>
          <a:ext cx="10058400" cy="3414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arcador de contenido 2"/>
          <p:cNvSpPr txBox="1">
            <a:spLocks/>
          </p:cNvSpPr>
          <p:nvPr/>
        </p:nvSpPr>
        <p:spPr>
          <a:xfrm>
            <a:off x="1624058" y="1838739"/>
            <a:ext cx="10131288" cy="4659834"/>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s-PE" dirty="0" smtClean="0"/>
              <a:t>Beneficios:</a:t>
            </a:r>
          </a:p>
          <a:p>
            <a:pPr algn="just"/>
            <a:endParaRPr lang="es-PE" dirty="0"/>
          </a:p>
          <a:p>
            <a:pPr algn="just"/>
            <a:endParaRPr lang="es-PE" dirty="0" smtClean="0"/>
          </a:p>
          <a:p>
            <a:pPr algn="just"/>
            <a:endParaRPr lang="es-PE" dirty="0"/>
          </a:p>
          <a:p>
            <a:pPr algn="just"/>
            <a:endParaRPr lang="es-PE" dirty="0" smtClean="0"/>
          </a:p>
          <a:p>
            <a:pPr algn="just"/>
            <a:endParaRPr lang="es-PE" dirty="0"/>
          </a:p>
          <a:p>
            <a:pPr algn="just"/>
            <a:endParaRPr lang="es-PE" dirty="0" smtClean="0"/>
          </a:p>
          <a:p>
            <a:pPr algn="just"/>
            <a:endParaRPr lang="es-PE" dirty="0" smtClean="0"/>
          </a:p>
          <a:p>
            <a:pPr algn="just"/>
            <a:endParaRPr lang="es-PE" dirty="0"/>
          </a:p>
          <a:p>
            <a:pPr algn="just"/>
            <a:r>
              <a:rPr lang="es-PE" dirty="0" smtClean="0"/>
              <a:t>Fundamento legal: economía social de mercado (estabilidad, solvencia e integridad de intermediadores) y protección de consumidores en  </a:t>
            </a:r>
            <a:r>
              <a:rPr lang="es-ES" dirty="0" smtClean="0"/>
              <a:t>Constitución Política del Perú de 1993</a:t>
            </a:r>
            <a:r>
              <a:rPr lang="es-PE" dirty="0"/>
              <a:t>.</a:t>
            </a:r>
          </a:p>
        </p:txBody>
      </p:sp>
    </p:spTree>
    <p:extLst>
      <p:ext uri="{BB962C8B-B14F-4D97-AF65-F5344CB8AC3E}">
        <p14:creationId xmlns:p14="http://schemas.microsoft.com/office/powerpoint/2010/main" val="382120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¿Cómo debe enfocarse la modificación del marco legal peruano?</a:t>
            </a:r>
            <a:endParaRPr lang="es-PE" dirty="0"/>
          </a:p>
        </p:txBody>
      </p:sp>
      <p:sp>
        <p:nvSpPr>
          <p:cNvPr id="3" name="Marcador de contenido 2"/>
          <p:cNvSpPr>
            <a:spLocks noGrp="1"/>
          </p:cNvSpPr>
          <p:nvPr>
            <p:ph idx="1"/>
          </p:nvPr>
        </p:nvSpPr>
        <p:spPr/>
        <p:txBody>
          <a:bodyPr>
            <a:normAutofit/>
          </a:bodyPr>
          <a:lstStyle/>
          <a:p>
            <a:pPr algn="just"/>
            <a:r>
              <a:rPr lang="es-PE" dirty="0" smtClean="0"/>
              <a:t>Primero, hay que considerar cómo </a:t>
            </a:r>
            <a:r>
              <a:rPr lang="es-PE" dirty="0" smtClean="0"/>
              <a:t>han reaccionado los reguladores </a:t>
            </a:r>
            <a:r>
              <a:rPr lang="es-PE" dirty="0" smtClean="0"/>
              <a:t>de otros países:</a:t>
            </a:r>
            <a:endParaRPr lang="es-PE" dirty="0" smtClean="0"/>
          </a:p>
          <a:p>
            <a:pPr algn="just"/>
            <a:endParaRPr lang="es-PE" dirty="0" smtClean="0"/>
          </a:p>
          <a:p>
            <a:pPr marL="457200" indent="-457200" algn="just">
              <a:buFont typeface="+mj-lt"/>
              <a:buAutoNum type="alphaUcPeriod"/>
            </a:pPr>
            <a:r>
              <a:rPr lang="es-PE" dirty="0" smtClean="0"/>
              <a:t>No se ha adoptado medidas regulatorias (caso Perú).</a:t>
            </a:r>
          </a:p>
          <a:p>
            <a:pPr marL="457200" indent="-457200" algn="just">
              <a:buFont typeface="+mj-lt"/>
              <a:buAutoNum type="alphaUcPeriod"/>
            </a:pPr>
            <a:r>
              <a:rPr lang="es-PE" dirty="0" smtClean="0"/>
              <a:t>Sólo han precisado su tratamiento fiscal.</a:t>
            </a:r>
          </a:p>
          <a:p>
            <a:pPr marL="457200" indent="-457200" algn="just">
              <a:buFont typeface="+mj-lt"/>
              <a:buAutoNum type="alphaUcPeriod"/>
            </a:pPr>
            <a:r>
              <a:rPr lang="es-PE" dirty="0" smtClean="0"/>
              <a:t>Se ha prohibido, o, limitado su uso.</a:t>
            </a:r>
          </a:p>
          <a:p>
            <a:pPr marL="457200" indent="-457200" algn="just">
              <a:buFont typeface="+mj-lt"/>
              <a:buAutoNum type="alphaUcPeriod"/>
            </a:pPr>
            <a:r>
              <a:rPr lang="es-PE" dirty="0" smtClean="0"/>
              <a:t>Alguno lo ha considerado como una forma de moneda.</a:t>
            </a:r>
          </a:p>
          <a:p>
            <a:pPr marL="457200" indent="-457200" algn="just">
              <a:buFont typeface="+mj-lt"/>
              <a:buAutoNum type="alphaUcPeriod"/>
            </a:pPr>
            <a:r>
              <a:rPr lang="es-PE" dirty="0" smtClean="0"/>
              <a:t>Dentro de una misma jurisdicción, diferentes agencias del gobierno se han preocupado por regular un aspecto de BTC sin considerar de modo holístico todos sus impactos en el mercado financiero, resultado: regulación inconsistente, confusa, e, incluso, contradictoria.</a:t>
            </a:r>
            <a:endParaRPr lang="es-PE" dirty="0"/>
          </a:p>
        </p:txBody>
      </p:sp>
    </p:spTree>
    <p:extLst>
      <p:ext uri="{BB962C8B-B14F-4D97-AF65-F5344CB8AC3E}">
        <p14:creationId xmlns:p14="http://schemas.microsoft.com/office/powerpoint/2010/main" val="3970497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Lo que no debe hacer el regulador…</a:t>
            </a:r>
            <a:endParaRPr lang="es-PE" dirty="0"/>
          </a:p>
        </p:txBody>
      </p:sp>
      <p:sp>
        <p:nvSpPr>
          <p:cNvPr id="3" name="Marcador de contenido 2"/>
          <p:cNvSpPr>
            <a:spLocks noGrp="1"/>
          </p:cNvSpPr>
          <p:nvPr>
            <p:ph idx="1"/>
          </p:nvPr>
        </p:nvSpPr>
        <p:spPr/>
        <p:txBody>
          <a:bodyPr>
            <a:normAutofit fontScale="77500" lnSpcReduction="20000"/>
          </a:bodyPr>
          <a:lstStyle/>
          <a:p>
            <a:pPr algn="just"/>
            <a:endParaRPr lang="es-PE" dirty="0"/>
          </a:p>
          <a:p>
            <a:pPr marL="457200" indent="-457200" algn="just">
              <a:buFont typeface="+mj-lt"/>
              <a:buAutoNum type="alphaUcPeriod"/>
            </a:pPr>
            <a:r>
              <a:rPr lang="es-PE" dirty="0" smtClean="0"/>
              <a:t>Observar principio </a:t>
            </a:r>
            <a:r>
              <a:rPr lang="es-PE" dirty="0" smtClean="0"/>
              <a:t>de neutralidad tecnológica: Normas deben aplicarse a futuros desarrollos tecnológicos. Por tanto, por el momento, dado los riesgos más urgentes: </a:t>
            </a:r>
            <a:r>
              <a:rPr lang="es-PE" dirty="0" smtClean="0"/>
              <a:t>la </a:t>
            </a:r>
            <a:r>
              <a:rPr lang="es-PE" dirty="0" smtClean="0"/>
              <a:t>reformas normativas </a:t>
            </a:r>
            <a:r>
              <a:rPr lang="es-PE" dirty="0" smtClean="0"/>
              <a:t>no sólo deben enfocarse en </a:t>
            </a:r>
            <a:r>
              <a:rPr lang="es-PE" dirty="0" smtClean="0"/>
              <a:t>BTC sino </a:t>
            </a:r>
            <a:r>
              <a:rPr lang="es-PE" dirty="0" smtClean="0"/>
              <a:t>en toda </a:t>
            </a:r>
            <a:r>
              <a:rPr lang="es-PE" dirty="0" smtClean="0"/>
              <a:t>MV convertible.</a:t>
            </a:r>
          </a:p>
          <a:p>
            <a:pPr marL="457200" indent="-457200" algn="just">
              <a:buFont typeface="+mj-lt"/>
              <a:buAutoNum type="alphaUcPeriod"/>
            </a:pPr>
            <a:r>
              <a:rPr lang="es-PE" dirty="0" smtClean="0"/>
              <a:t>Prohibición </a:t>
            </a:r>
            <a:r>
              <a:rPr lang="es-PE" dirty="0" smtClean="0"/>
              <a:t>a priori de su uso. Mejor evaluar riesgos (beneficios </a:t>
            </a:r>
            <a:r>
              <a:rPr lang="es-PE" dirty="0"/>
              <a:t>de su uso </a:t>
            </a:r>
            <a:r>
              <a:rPr lang="es-PE" dirty="0" smtClean="0"/>
              <a:t>y desarrollo de industria en Perú), funciones del MF que deberían priorizarse, o, en todo caso, evaluar impacto de esta opción regulatoria (costos de monitoreo sino ineficaz, o, posibilidad  de desactivar su funcionamiento?)</a:t>
            </a:r>
          </a:p>
          <a:p>
            <a:pPr marL="457200" indent="-457200" algn="just">
              <a:buFont typeface="+mj-lt"/>
              <a:buAutoNum type="alphaUcPeriod"/>
            </a:pPr>
            <a:r>
              <a:rPr lang="es-PE" dirty="0" smtClean="0"/>
              <a:t>Recurrir a regulación existente. Instrumento nuevo con especiales características y riesgos únicos (ejemplo, adecuación de normas PLAFT ante esquema descentralizado, o, anonimato)</a:t>
            </a:r>
          </a:p>
          <a:p>
            <a:pPr marL="0" indent="0" algn="just">
              <a:buNone/>
            </a:pPr>
            <a:r>
              <a:rPr lang="es-PE" dirty="0"/>
              <a:t> </a:t>
            </a:r>
            <a:r>
              <a:rPr lang="es-PE" dirty="0" smtClean="0"/>
              <a:t>        No goza de la </a:t>
            </a:r>
            <a:r>
              <a:rPr lang="es-PE" dirty="0" smtClean="0"/>
              <a:t>misma </a:t>
            </a:r>
            <a:r>
              <a:rPr lang="es-PE" dirty="0" smtClean="0"/>
              <a:t>confiabilidad y seguridad de los IFR </a:t>
            </a:r>
            <a:r>
              <a:rPr lang="es-PE" dirty="0" smtClean="0"/>
              <a:t>(instrumentos financieros regulados) </a:t>
            </a:r>
            <a:r>
              <a:rPr lang="es-PE" dirty="0" smtClean="0"/>
              <a:t>que </a:t>
            </a:r>
            <a:r>
              <a:rPr lang="es-PE" dirty="0" smtClean="0"/>
              <a:t>conocemos.</a:t>
            </a:r>
          </a:p>
          <a:p>
            <a:pPr marL="457200" indent="-457200" algn="just">
              <a:buFont typeface="+mj-lt"/>
              <a:buAutoNum type="alphaUcPeriod" startAt="4"/>
            </a:pPr>
            <a:r>
              <a:rPr lang="es-PE" dirty="0" smtClean="0"/>
              <a:t>Regulación específica sin enfoque interinstitucional, o, </a:t>
            </a:r>
            <a:r>
              <a:rPr lang="es-PE" dirty="0" smtClean="0"/>
              <a:t>excesiva.</a:t>
            </a:r>
          </a:p>
          <a:p>
            <a:pPr marL="0" indent="0" algn="just">
              <a:buNone/>
            </a:pPr>
            <a:endParaRPr lang="es-PE" dirty="0" smtClean="0"/>
          </a:p>
          <a:p>
            <a:pPr marL="1026033" lvl="1" indent="-285750" algn="just"/>
            <a:r>
              <a:rPr lang="es-PE" dirty="0" smtClean="0"/>
              <a:t>Mejor </a:t>
            </a:r>
            <a:r>
              <a:rPr lang="es-PE" dirty="0" smtClean="0"/>
              <a:t>es un enfoque interdisciplinario (tecnología, finanzas, y, derecho) e interinstitucional dados los diversos impactos de las MV para una regulación consistente.</a:t>
            </a:r>
          </a:p>
          <a:p>
            <a:pPr marL="1026033" lvl="1" indent="-285750" algn="just"/>
            <a:r>
              <a:rPr lang="es-PE" dirty="0" smtClean="0"/>
              <a:t>Regulación debe ser la menos gravosa (principio de proporcionalidad).</a:t>
            </a:r>
            <a:endParaRPr lang="es-PE" dirty="0"/>
          </a:p>
        </p:txBody>
      </p:sp>
    </p:spTree>
    <p:extLst>
      <p:ext uri="{BB962C8B-B14F-4D97-AF65-F5344CB8AC3E}">
        <p14:creationId xmlns:p14="http://schemas.microsoft.com/office/powerpoint/2010/main" val="3143762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Propuesta de enfoque</a:t>
            </a:r>
            <a:endParaRPr lang="es-PE" dirty="0"/>
          </a:p>
        </p:txBody>
      </p:sp>
      <p:sp>
        <p:nvSpPr>
          <p:cNvPr id="3" name="Marcador de contenido 2"/>
          <p:cNvSpPr>
            <a:spLocks noGrp="1"/>
          </p:cNvSpPr>
          <p:nvPr>
            <p:ph idx="1"/>
          </p:nvPr>
        </p:nvSpPr>
        <p:spPr/>
        <p:txBody>
          <a:bodyPr>
            <a:normAutofit/>
          </a:bodyPr>
          <a:lstStyle/>
          <a:p>
            <a:pPr algn="just"/>
            <a:endParaRPr lang="es-PE" dirty="0" smtClean="0"/>
          </a:p>
          <a:p>
            <a:pPr algn="just"/>
            <a:endParaRPr lang="es-PE" dirty="0" smtClean="0"/>
          </a:p>
          <a:p>
            <a:pPr marL="457200" indent="-457200" algn="just">
              <a:buFont typeface="+mj-lt"/>
              <a:buAutoNum type="alphaUcPeriod"/>
            </a:pPr>
            <a:r>
              <a:rPr lang="es-PE" dirty="0" smtClean="0"/>
              <a:t>Asumir que es una nueva realidad que permite el movimiento de recursos que exige un marco regulatorio específico. </a:t>
            </a:r>
          </a:p>
          <a:p>
            <a:pPr marL="761238" lvl="2" indent="-285750" algn="just"/>
            <a:r>
              <a:rPr lang="es-PE" dirty="0" smtClean="0"/>
              <a:t>No sólo autonomía legal y conceptual.</a:t>
            </a:r>
          </a:p>
          <a:p>
            <a:pPr marL="761238" lvl="2" indent="-285750" algn="just"/>
            <a:r>
              <a:rPr lang="es-PE" dirty="0" smtClean="0"/>
              <a:t>Considerar </a:t>
            </a:r>
            <a:r>
              <a:rPr lang="es-PE" dirty="0" smtClean="0"/>
              <a:t>que</a:t>
            </a:r>
            <a:r>
              <a:rPr lang="es-PE" dirty="0" smtClean="0"/>
              <a:t> </a:t>
            </a:r>
            <a:r>
              <a:rPr lang="es-PE" dirty="0" smtClean="0"/>
              <a:t>cada </a:t>
            </a:r>
            <a:r>
              <a:rPr lang="es-PE" dirty="0" smtClean="0"/>
              <a:t>MV (moneda virtual) tiene un funcionamiento distinto: </a:t>
            </a:r>
            <a:r>
              <a:rPr lang="es-PE" dirty="0" smtClean="0"/>
              <a:t>riesgos únicos (MV convertibles y no convertibles) y complejidades diferentes para su supervisión (MV con esquemas centralizado/ MV con esquema descentralizado) </a:t>
            </a:r>
          </a:p>
        </p:txBody>
      </p:sp>
    </p:spTree>
    <p:extLst>
      <p:ext uri="{BB962C8B-B14F-4D97-AF65-F5344CB8AC3E}">
        <p14:creationId xmlns:p14="http://schemas.microsoft.com/office/powerpoint/2010/main" val="3662459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Propuesta de enfoque</a:t>
            </a:r>
            <a:endParaRPr lang="es-PE" dirty="0"/>
          </a:p>
        </p:txBody>
      </p:sp>
      <p:sp>
        <p:nvSpPr>
          <p:cNvPr id="3" name="Marcador de contenido 2"/>
          <p:cNvSpPr>
            <a:spLocks noGrp="1"/>
          </p:cNvSpPr>
          <p:nvPr>
            <p:ph idx="1"/>
          </p:nvPr>
        </p:nvSpPr>
        <p:spPr/>
        <p:txBody>
          <a:bodyPr>
            <a:normAutofit/>
          </a:bodyPr>
          <a:lstStyle/>
          <a:p>
            <a:pPr marL="457200" indent="-457200" algn="just">
              <a:buFont typeface="+mj-lt"/>
              <a:buAutoNum type="alphaUcPeriod" startAt="2"/>
            </a:pPr>
            <a:r>
              <a:rPr lang="es-PE" dirty="0" smtClean="0"/>
              <a:t>Evaluación de riesgos antes de regular (perfil de riesgo varía según características funcionales)</a:t>
            </a:r>
          </a:p>
          <a:p>
            <a:pPr lvl="2" algn="just"/>
            <a:r>
              <a:rPr lang="es-PE" dirty="0" smtClean="0"/>
              <a:t>Permitirá </a:t>
            </a:r>
            <a:r>
              <a:rPr lang="es-PE" dirty="0"/>
              <a:t>identificar qué monedas virtuales comportan un impacto de </a:t>
            </a:r>
            <a:r>
              <a:rPr lang="es-PE" dirty="0" smtClean="0"/>
              <a:t>relevancia. </a:t>
            </a:r>
            <a:endParaRPr lang="es-PE" dirty="0" smtClean="0"/>
          </a:p>
          <a:p>
            <a:pPr lvl="2" algn="just"/>
            <a:r>
              <a:rPr lang="es-PE" dirty="0" smtClean="0"/>
              <a:t>Clasificarlas </a:t>
            </a:r>
            <a:r>
              <a:rPr lang="es-PE" dirty="0"/>
              <a:t>según el nivel de riesgo que reporte su modo de </a:t>
            </a:r>
            <a:r>
              <a:rPr lang="es-PE" dirty="0" smtClean="0"/>
              <a:t>funcionamiento. </a:t>
            </a:r>
            <a:endParaRPr lang="es-PE" dirty="0" smtClean="0"/>
          </a:p>
          <a:p>
            <a:pPr lvl="2" algn="just"/>
            <a:r>
              <a:rPr lang="es-PE" dirty="0" smtClean="0"/>
              <a:t>Identificar </a:t>
            </a:r>
            <a:r>
              <a:rPr lang="es-PE" dirty="0" smtClean="0"/>
              <a:t>a las MV según los</a:t>
            </a:r>
            <a:r>
              <a:rPr lang="es-PE" dirty="0" smtClean="0"/>
              <a:t> </a:t>
            </a:r>
            <a:r>
              <a:rPr lang="es-PE" dirty="0"/>
              <a:t>usuarios o partícipes de su red </a:t>
            </a:r>
            <a:r>
              <a:rPr lang="es-PE" dirty="0" smtClean="0"/>
              <a:t>que</a:t>
            </a:r>
            <a:r>
              <a:rPr lang="es-PE" dirty="0" smtClean="0"/>
              <a:t> </a:t>
            </a:r>
            <a:r>
              <a:rPr lang="es-PE" dirty="0"/>
              <a:t>originan estos </a:t>
            </a:r>
            <a:r>
              <a:rPr lang="es-PE" dirty="0" smtClean="0"/>
              <a:t>riesgos.</a:t>
            </a:r>
            <a:endParaRPr lang="es-PE" dirty="0" smtClean="0"/>
          </a:p>
          <a:p>
            <a:pPr lvl="2" algn="just"/>
            <a:r>
              <a:rPr lang="es-PE" dirty="0" smtClean="0"/>
              <a:t>Determinar </a:t>
            </a:r>
            <a:r>
              <a:rPr lang="es-PE" dirty="0"/>
              <a:t>si es viable </a:t>
            </a:r>
            <a:r>
              <a:rPr lang="es-PE" dirty="0" smtClean="0"/>
              <a:t>la</a:t>
            </a:r>
            <a:r>
              <a:rPr lang="es-PE" dirty="0" smtClean="0"/>
              <a:t> mitigación de sus riesgos </a:t>
            </a:r>
            <a:r>
              <a:rPr lang="es-PE" dirty="0"/>
              <a:t>sin </a:t>
            </a:r>
            <a:r>
              <a:rPr lang="es-PE" dirty="0" smtClean="0"/>
              <a:t>prohibir el uso de las MV, </a:t>
            </a:r>
            <a:r>
              <a:rPr lang="es-PE" dirty="0"/>
              <a:t>o, si es recomendable la prohibición de su </a:t>
            </a:r>
            <a:r>
              <a:rPr lang="es-PE" dirty="0" smtClean="0"/>
              <a:t>uso.</a:t>
            </a:r>
            <a:endParaRPr lang="es-PE" dirty="0" smtClean="0"/>
          </a:p>
          <a:p>
            <a:pPr lvl="2" algn="just"/>
            <a:r>
              <a:rPr lang="es-PE" dirty="0" smtClean="0"/>
              <a:t>Si </a:t>
            </a:r>
            <a:r>
              <a:rPr lang="es-PE" dirty="0"/>
              <a:t>es posible su mitigación, identificar las medidas menos gravosas para el desarrollo de esta industria pero protectoras del buen funcionamiento del </a:t>
            </a:r>
            <a:r>
              <a:rPr lang="es-PE" dirty="0" smtClean="0"/>
              <a:t>mercado</a:t>
            </a:r>
          </a:p>
          <a:p>
            <a:pPr lvl="2" algn="just"/>
            <a:r>
              <a:rPr lang="es-PE" dirty="0" smtClean="0"/>
              <a:t>Determinar </a:t>
            </a:r>
            <a:r>
              <a:rPr lang="es-PE" dirty="0"/>
              <a:t>cómo la tecnología puede servir para la gestión de los riesgos </a:t>
            </a:r>
            <a:r>
              <a:rPr lang="es-PE" dirty="0" smtClean="0"/>
              <a:t>identificados.</a:t>
            </a:r>
            <a:endParaRPr lang="es-PE" dirty="0"/>
          </a:p>
          <a:p>
            <a:pPr lvl="2" algn="just"/>
            <a:r>
              <a:rPr lang="es-PE" dirty="0" smtClean="0"/>
              <a:t>La evaluación </a:t>
            </a:r>
            <a:r>
              <a:rPr lang="es-PE" dirty="0"/>
              <a:t>de riesgos exige una colaboración y coordinación de la </a:t>
            </a:r>
            <a:r>
              <a:rPr lang="es-PE" dirty="0" smtClean="0"/>
              <a:t>SBS </a:t>
            </a:r>
            <a:r>
              <a:rPr lang="es-PE" dirty="0"/>
              <a:t>y el </a:t>
            </a:r>
            <a:r>
              <a:rPr lang="es-PE" dirty="0" smtClean="0"/>
              <a:t>INDECOPI.</a:t>
            </a:r>
            <a:endParaRPr lang="es-PE" dirty="0" smtClean="0"/>
          </a:p>
          <a:p>
            <a:pPr marL="566928" lvl="3" indent="0" algn="just">
              <a:buNone/>
            </a:pPr>
            <a:r>
              <a:rPr lang="es-ES" dirty="0" smtClean="0"/>
              <a:t>Beneficios: </a:t>
            </a:r>
          </a:p>
          <a:p>
            <a:pPr marL="966978" lvl="3" indent="-400050" algn="just">
              <a:buFont typeface="+mj-lt"/>
              <a:buAutoNum type="romanLcPeriod"/>
            </a:pPr>
            <a:r>
              <a:rPr lang="es-ES" dirty="0" smtClean="0"/>
              <a:t>Labor </a:t>
            </a:r>
            <a:r>
              <a:rPr lang="es-ES" dirty="0"/>
              <a:t>conjunta </a:t>
            </a:r>
            <a:r>
              <a:rPr lang="es-ES" dirty="0" smtClean="0"/>
              <a:t>permitirá </a:t>
            </a:r>
            <a:r>
              <a:rPr lang="es-ES" dirty="0"/>
              <a:t>entender cómo encajan e impactan las monedas virtuales en sus ámbitos de </a:t>
            </a:r>
            <a:r>
              <a:rPr lang="es-ES" dirty="0" smtClean="0"/>
              <a:t>competencia.</a:t>
            </a:r>
          </a:p>
          <a:p>
            <a:pPr marL="966978" lvl="3" indent="-400050" algn="just">
              <a:buFont typeface="+mj-lt"/>
              <a:buAutoNum type="romanLcPeriod"/>
            </a:pPr>
            <a:r>
              <a:rPr lang="es-ES" dirty="0" smtClean="0"/>
              <a:t>Una </a:t>
            </a:r>
            <a:r>
              <a:rPr lang="es-ES" dirty="0"/>
              <a:t>evaluación interinstitucional permitirá brindar un tratamiento </a:t>
            </a:r>
            <a:r>
              <a:rPr lang="es-ES" dirty="0" smtClean="0"/>
              <a:t>uniforme</a:t>
            </a:r>
            <a:endParaRPr lang="es-PE" dirty="0" smtClean="0"/>
          </a:p>
        </p:txBody>
      </p:sp>
    </p:spTree>
    <p:extLst>
      <p:ext uri="{BB962C8B-B14F-4D97-AF65-F5344CB8AC3E}">
        <p14:creationId xmlns:p14="http://schemas.microsoft.com/office/powerpoint/2010/main" val="739061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Propuesta de enfoque</a:t>
            </a:r>
            <a:endParaRPr lang="es-PE" dirty="0"/>
          </a:p>
        </p:txBody>
      </p:sp>
      <p:sp>
        <p:nvSpPr>
          <p:cNvPr id="3" name="Marcador de contenido 2"/>
          <p:cNvSpPr>
            <a:spLocks noGrp="1"/>
          </p:cNvSpPr>
          <p:nvPr>
            <p:ph idx="1"/>
          </p:nvPr>
        </p:nvSpPr>
        <p:spPr/>
        <p:txBody>
          <a:bodyPr>
            <a:normAutofit/>
          </a:bodyPr>
          <a:lstStyle/>
          <a:p>
            <a:pPr marL="457200" indent="-457200" algn="just">
              <a:buFont typeface="+mj-lt"/>
              <a:buAutoNum type="alphaUcPeriod"/>
            </a:pPr>
            <a:endParaRPr lang="es-PE" dirty="0" smtClean="0"/>
          </a:p>
          <a:p>
            <a:pPr marL="457200" indent="-457200" algn="just">
              <a:buFont typeface="+mj-lt"/>
              <a:buAutoNum type="alphaUcPeriod"/>
            </a:pPr>
            <a:endParaRPr lang="es-PE" dirty="0"/>
          </a:p>
          <a:p>
            <a:pPr marL="457200" indent="-457200" algn="just">
              <a:buFont typeface="+mj-lt"/>
              <a:buAutoNum type="alphaUcPeriod" startAt="3"/>
            </a:pPr>
            <a:r>
              <a:rPr lang="es-PE" dirty="0" smtClean="0"/>
              <a:t>Enfoque basado en principios del Derecho del Mercado Financiero (</a:t>
            </a:r>
            <a:r>
              <a:rPr lang="es-PE" dirty="0"/>
              <a:t>eficiencia, estabilidad, y, </a:t>
            </a:r>
            <a:r>
              <a:rPr lang="es-PE" dirty="0" smtClean="0"/>
              <a:t>transparencia)</a:t>
            </a:r>
          </a:p>
          <a:p>
            <a:pPr marL="818388" lvl="2" indent="-342900" algn="just"/>
            <a:r>
              <a:rPr lang="es-PE" dirty="0" smtClean="0"/>
              <a:t>Razón: normas </a:t>
            </a:r>
            <a:r>
              <a:rPr lang="es-PE" dirty="0"/>
              <a:t>que regulan </a:t>
            </a:r>
            <a:r>
              <a:rPr lang="es-PE" dirty="0" smtClean="0"/>
              <a:t>la actuación de las agencias </a:t>
            </a:r>
            <a:r>
              <a:rPr lang="es-PE" dirty="0"/>
              <a:t>gubernamentales involucradas no son claras </a:t>
            </a:r>
            <a:r>
              <a:rPr lang="es-PE" dirty="0" smtClean="0"/>
              <a:t>guías para la regulación de esta </a:t>
            </a:r>
            <a:r>
              <a:rPr lang="es-PE" dirty="0"/>
              <a:t>nueva </a:t>
            </a:r>
            <a:r>
              <a:rPr lang="es-PE" dirty="0" smtClean="0"/>
              <a:t>realidad</a:t>
            </a:r>
            <a:r>
              <a:rPr lang="es-PE" dirty="0"/>
              <a:t>.</a:t>
            </a:r>
            <a:endParaRPr lang="es-PE" dirty="0" smtClean="0"/>
          </a:p>
          <a:p>
            <a:pPr marL="818388" lvl="2" indent="-342900" algn="just"/>
            <a:r>
              <a:rPr lang="es-PE" dirty="0" smtClean="0"/>
              <a:t>Ventajas:</a:t>
            </a:r>
          </a:p>
          <a:p>
            <a:pPr marL="1241298" lvl="4" indent="-400050" algn="just">
              <a:buFont typeface="+mj-lt"/>
              <a:buAutoNum type="romanLcPeriod"/>
            </a:pPr>
            <a:r>
              <a:rPr lang="es-PE" dirty="0" smtClean="0"/>
              <a:t> Visión holística de los diversos impactos de las MV sin desconocer su particular y novedosa naturaleza </a:t>
            </a:r>
            <a:r>
              <a:rPr lang="es-ES" dirty="0"/>
              <a:t>(sistemas de pago, protección del consumidor, transparencia para decisiones de inversión informadas, supervisión de la conformación del patrimonio de los agentes económicos mediante actividades lícitas, entre otros</a:t>
            </a:r>
            <a:r>
              <a:rPr lang="es-ES" dirty="0" smtClean="0"/>
              <a:t>).</a:t>
            </a:r>
          </a:p>
          <a:p>
            <a:pPr marL="1241298" lvl="4" indent="-400050" algn="just">
              <a:buFont typeface="+mj-lt"/>
              <a:buAutoNum type="romanLcPeriod"/>
            </a:pPr>
            <a:r>
              <a:rPr lang="es-ES" dirty="0" smtClean="0"/>
              <a:t>Regulación consistente con las funciones del MF, y, uniforme.</a:t>
            </a:r>
            <a:endParaRPr lang="es-PE" dirty="0" smtClean="0"/>
          </a:p>
        </p:txBody>
      </p:sp>
    </p:spTree>
    <p:extLst>
      <p:ext uri="{BB962C8B-B14F-4D97-AF65-F5344CB8AC3E}">
        <p14:creationId xmlns:p14="http://schemas.microsoft.com/office/powerpoint/2010/main" val="3525160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Propuesta de enfoque</a:t>
            </a:r>
            <a:endParaRPr lang="es-PE" dirty="0"/>
          </a:p>
        </p:txBody>
      </p:sp>
      <p:sp>
        <p:nvSpPr>
          <p:cNvPr id="3" name="Marcador de contenido 2"/>
          <p:cNvSpPr>
            <a:spLocks noGrp="1"/>
          </p:cNvSpPr>
          <p:nvPr>
            <p:ph idx="1"/>
          </p:nvPr>
        </p:nvSpPr>
        <p:spPr/>
        <p:txBody>
          <a:bodyPr>
            <a:normAutofit fontScale="85000" lnSpcReduction="20000"/>
          </a:bodyPr>
          <a:lstStyle/>
          <a:p>
            <a:pPr marL="457200" indent="-457200" algn="just">
              <a:buFont typeface="+mj-lt"/>
              <a:buAutoNum type="alphaUcPeriod"/>
            </a:pPr>
            <a:endParaRPr lang="es-PE" dirty="0"/>
          </a:p>
          <a:p>
            <a:pPr marL="457200" indent="-457200" algn="just">
              <a:buFont typeface="+mj-lt"/>
              <a:buAutoNum type="alphaLcPeriod"/>
            </a:pPr>
            <a:r>
              <a:rPr lang="es-PE" dirty="0" smtClean="0"/>
              <a:t>Principio de eficiencia</a:t>
            </a:r>
          </a:p>
          <a:p>
            <a:pPr marL="0" indent="0" algn="just">
              <a:buNone/>
            </a:pPr>
            <a:r>
              <a:rPr lang="es-PE" dirty="0" smtClean="0"/>
              <a:t>          Integridad del MF</a:t>
            </a:r>
          </a:p>
          <a:p>
            <a:pPr marL="818388" lvl="2" indent="-342900" algn="just"/>
            <a:r>
              <a:rPr lang="es-PE" dirty="0" smtClean="0"/>
              <a:t>Correcto funcionamiento del MF debe obedecer normas de orden público. Por tanto, patrimonio de sus participantes debe conformarse en base a actividades lícitas. Pero, ¿como hacer viables las normas PLAFT?, ¿cómo enfrentar el anonimato de los usuarios de algunas MV? </a:t>
            </a:r>
          </a:p>
          <a:p>
            <a:pPr marL="475488" lvl="2" indent="0" algn="just">
              <a:buNone/>
            </a:pPr>
            <a:endParaRPr lang="es-PE" dirty="0" smtClean="0"/>
          </a:p>
          <a:p>
            <a:pPr marL="475488" lvl="2" indent="0" algn="just">
              <a:buNone/>
            </a:pPr>
            <a:r>
              <a:rPr lang="es-PE" dirty="0" smtClean="0"/>
              <a:t>Posibles soluciones:</a:t>
            </a:r>
          </a:p>
          <a:p>
            <a:pPr marL="818388" lvl="2" indent="-342900" algn="just"/>
            <a:r>
              <a:rPr lang="es-PE" dirty="0" smtClean="0"/>
              <a:t>GAFI recomienda información mínima: </a:t>
            </a:r>
            <a:r>
              <a:rPr lang="es-PE" dirty="0"/>
              <a:t>permita identificar a las partes, las claves públicas, o cuentas involucradas, la naturaleza y fecha de la transacción, así como el importe transferido </a:t>
            </a:r>
            <a:endParaRPr lang="es-PE" dirty="0" smtClean="0"/>
          </a:p>
          <a:p>
            <a:pPr marL="818388" lvl="2" indent="-342900" algn="just"/>
            <a:r>
              <a:rPr lang="es-PE" dirty="0" smtClean="0"/>
              <a:t>Adecuar requerimientos a esquemas de cada MV: MV centralizada (podría responder creador), MV descentralizada  (fijarse en intermediarios).</a:t>
            </a:r>
          </a:p>
          <a:p>
            <a:pPr marL="818388" lvl="2" indent="-342900" algn="just"/>
            <a:r>
              <a:rPr lang="es-PE" dirty="0" smtClean="0"/>
              <a:t>Persuasión de formalización mediante incentivos tributarios o penales, </a:t>
            </a:r>
            <a:r>
              <a:rPr lang="es-PE" dirty="0" smtClean="0"/>
              <a:t>caso contrario la</a:t>
            </a:r>
            <a:r>
              <a:rPr lang="es-PE" dirty="0" smtClean="0"/>
              <a:t> </a:t>
            </a:r>
            <a:r>
              <a:rPr lang="es-PE" dirty="0" smtClean="0"/>
              <a:t>labor de monitoreo </a:t>
            </a:r>
            <a:r>
              <a:rPr lang="es-PE" dirty="0" smtClean="0"/>
              <a:t>será </a:t>
            </a:r>
            <a:r>
              <a:rPr lang="es-PE" dirty="0" smtClean="0"/>
              <a:t>compleja, difícil e </a:t>
            </a:r>
            <a:r>
              <a:rPr lang="es-PE" dirty="0" smtClean="0"/>
              <a:t>ineficiente, además, de distraer la </a:t>
            </a:r>
            <a:r>
              <a:rPr lang="es-PE" dirty="0" smtClean="0"/>
              <a:t>atención de operaciones de mayor </a:t>
            </a:r>
            <a:r>
              <a:rPr lang="es-PE" dirty="0" smtClean="0"/>
              <a:t>impacto.</a:t>
            </a:r>
            <a:endParaRPr lang="es-PE" dirty="0" smtClean="0"/>
          </a:p>
          <a:p>
            <a:pPr marL="818388" lvl="2" indent="-342900" algn="just"/>
            <a:r>
              <a:rPr lang="es-PE" dirty="0" smtClean="0"/>
              <a:t>Apoyarse de avances de la tecnología </a:t>
            </a:r>
            <a:r>
              <a:rPr lang="es-PE" dirty="0" smtClean="0"/>
              <a:t>(ejemplos</a:t>
            </a:r>
            <a:r>
              <a:rPr lang="es-PE" dirty="0" smtClean="0"/>
              <a:t>: </a:t>
            </a:r>
            <a:r>
              <a:rPr lang="es-PE" dirty="0" err="1" smtClean="0"/>
              <a:t>Blockchain</a:t>
            </a:r>
            <a:r>
              <a:rPr lang="es-PE" dirty="0" smtClean="0"/>
              <a:t> permite monitoreo de operaciones, técnicas para identificar usuarios dentro de </a:t>
            </a:r>
            <a:r>
              <a:rPr lang="es-PE" dirty="0" err="1" smtClean="0"/>
              <a:t>Blockchain</a:t>
            </a:r>
            <a:r>
              <a:rPr lang="es-PE" dirty="0" smtClean="0"/>
              <a:t>, cajeros automáticos que exigen identificación y operan con límites de montos).</a:t>
            </a:r>
          </a:p>
          <a:p>
            <a:pPr marL="818388" lvl="2" indent="-342900" algn="just"/>
            <a:r>
              <a:rPr lang="es-PE" dirty="0" smtClean="0"/>
              <a:t>Promover asociaciones de proveedores con adecuados estándares de servicios.</a:t>
            </a:r>
          </a:p>
          <a:p>
            <a:pPr marL="475488" lvl="2" indent="0" algn="just">
              <a:buNone/>
            </a:pPr>
            <a:endParaRPr lang="es-PE" dirty="0" smtClean="0"/>
          </a:p>
          <a:p>
            <a:pPr marL="475488" lvl="2" indent="0" algn="just">
              <a:buNone/>
            </a:pPr>
            <a:r>
              <a:rPr lang="es-PE" dirty="0" smtClean="0"/>
              <a:t>Alerta:</a:t>
            </a:r>
          </a:p>
          <a:p>
            <a:pPr marL="818388" lvl="2" indent="-342900" algn="just"/>
            <a:r>
              <a:rPr lang="es-PE" dirty="0" smtClean="0"/>
              <a:t>Hay impedimentos que no se pueden resolver (BTC, anonimato previo se traslada)</a:t>
            </a:r>
          </a:p>
        </p:txBody>
      </p:sp>
    </p:spTree>
    <p:extLst>
      <p:ext uri="{BB962C8B-B14F-4D97-AF65-F5344CB8AC3E}">
        <p14:creationId xmlns:p14="http://schemas.microsoft.com/office/powerpoint/2010/main" val="2094508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Propuesta de enfoque</a:t>
            </a:r>
            <a:endParaRPr lang="es-PE" dirty="0"/>
          </a:p>
        </p:txBody>
      </p:sp>
      <p:sp>
        <p:nvSpPr>
          <p:cNvPr id="3" name="Marcador de contenido 2"/>
          <p:cNvSpPr>
            <a:spLocks noGrp="1"/>
          </p:cNvSpPr>
          <p:nvPr>
            <p:ph idx="1"/>
          </p:nvPr>
        </p:nvSpPr>
        <p:spPr/>
        <p:txBody>
          <a:bodyPr>
            <a:normAutofit/>
          </a:bodyPr>
          <a:lstStyle/>
          <a:p>
            <a:pPr marL="457200" indent="-457200" algn="just">
              <a:buFont typeface="+mj-lt"/>
              <a:buAutoNum type="alphaUcPeriod"/>
            </a:pPr>
            <a:endParaRPr lang="es-PE" dirty="0" smtClean="0"/>
          </a:p>
          <a:p>
            <a:pPr marL="457200" indent="-457200" algn="just">
              <a:buFont typeface="+mj-lt"/>
              <a:buAutoNum type="alphaUcPeriod"/>
            </a:pPr>
            <a:endParaRPr lang="es-PE" dirty="0"/>
          </a:p>
          <a:p>
            <a:pPr marL="457200" indent="-457200" algn="just">
              <a:buFont typeface="+mj-lt"/>
              <a:buAutoNum type="alphaLcPeriod"/>
            </a:pPr>
            <a:r>
              <a:rPr lang="es-PE" dirty="0" smtClean="0"/>
              <a:t>Principio de eficiencia</a:t>
            </a:r>
          </a:p>
          <a:p>
            <a:pPr marL="0" indent="0" algn="just">
              <a:buNone/>
            </a:pPr>
            <a:endParaRPr lang="es-PE" dirty="0" smtClean="0"/>
          </a:p>
          <a:p>
            <a:pPr marL="818388" lvl="2" indent="-342900" algn="just"/>
            <a:r>
              <a:rPr lang="es-PE" dirty="0" smtClean="0"/>
              <a:t>Correcto funcionamiento del MF debe procurar correcta competencia dentro de </a:t>
            </a:r>
            <a:r>
              <a:rPr lang="es-PE" dirty="0" err="1" smtClean="0"/>
              <a:t>MV´s</a:t>
            </a:r>
            <a:r>
              <a:rPr lang="es-PE" dirty="0" smtClean="0"/>
              <a:t>.</a:t>
            </a:r>
          </a:p>
          <a:p>
            <a:pPr marL="818388" lvl="2" indent="-342900" algn="just"/>
            <a:r>
              <a:rPr lang="es-PE" dirty="0" smtClean="0"/>
              <a:t>No sólo personería jurídica sino que proveedores deben </a:t>
            </a:r>
            <a:r>
              <a:rPr lang="es-PE" dirty="0" smtClean="0"/>
              <a:t>ocuparse</a:t>
            </a:r>
            <a:r>
              <a:rPr lang="es-PE" dirty="0" smtClean="0"/>
              <a:t> del </a:t>
            </a:r>
            <a:r>
              <a:rPr lang="es-PE" dirty="0" smtClean="0"/>
              <a:t>estudio </a:t>
            </a:r>
            <a:r>
              <a:rPr lang="es-PE" dirty="0" smtClean="0"/>
              <a:t>de los </a:t>
            </a:r>
            <a:r>
              <a:rPr lang="es-PE" dirty="0" smtClean="0"/>
              <a:t>riesgos de los productos que ofrecen </a:t>
            </a:r>
            <a:r>
              <a:rPr lang="es-PE" dirty="0" smtClean="0"/>
              <a:t>y de las </a:t>
            </a:r>
            <a:r>
              <a:rPr lang="es-PE" dirty="0" smtClean="0"/>
              <a:t>medidas adecuadas para mitigarlos (niveles de protección </a:t>
            </a:r>
            <a:r>
              <a:rPr lang="es-PE" dirty="0" smtClean="0"/>
              <a:t>varían </a:t>
            </a:r>
            <a:r>
              <a:rPr lang="es-PE" dirty="0" smtClean="0"/>
              <a:t>según la operativa de cada MV. Ejemplo, irreversibilidad de transacciones de BTC, mejores canales de reparación</a:t>
            </a:r>
            <a:r>
              <a:rPr lang="es-PE" dirty="0" smtClean="0"/>
              <a:t>).</a:t>
            </a:r>
            <a:endParaRPr lang="es-PE" dirty="0" smtClean="0"/>
          </a:p>
        </p:txBody>
      </p:sp>
    </p:spTree>
    <p:extLst>
      <p:ext uri="{BB962C8B-B14F-4D97-AF65-F5344CB8AC3E}">
        <p14:creationId xmlns:p14="http://schemas.microsoft.com/office/powerpoint/2010/main" val="3700346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Razón del trabajo	</a:t>
            </a:r>
            <a:endParaRPr lang="es-PE" dirty="0"/>
          </a:p>
        </p:txBody>
      </p:sp>
      <p:sp>
        <p:nvSpPr>
          <p:cNvPr id="3" name="Marcador de contenido 2"/>
          <p:cNvSpPr>
            <a:spLocks noGrp="1"/>
          </p:cNvSpPr>
          <p:nvPr>
            <p:ph idx="1"/>
          </p:nvPr>
        </p:nvSpPr>
        <p:spPr/>
        <p:txBody>
          <a:bodyPr>
            <a:normAutofit/>
          </a:bodyPr>
          <a:lstStyle/>
          <a:p>
            <a:endParaRPr lang="es-PE" dirty="0" smtClean="0"/>
          </a:p>
          <a:p>
            <a:endParaRPr lang="es-PE" dirty="0"/>
          </a:p>
          <a:p>
            <a:endParaRPr lang="es-PE" dirty="0" smtClean="0"/>
          </a:p>
          <a:p>
            <a:endParaRPr lang="es-PE" dirty="0"/>
          </a:p>
          <a:p>
            <a:endParaRPr lang="es-PE" dirty="0" smtClean="0"/>
          </a:p>
          <a:p>
            <a:endParaRPr lang="es-PE" dirty="0"/>
          </a:p>
        </p:txBody>
      </p:sp>
      <p:graphicFrame>
        <p:nvGraphicFramePr>
          <p:cNvPr id="19" name="Diagrama 18"/>
          <p:cNvGraphicFramePr/>
          <p:nvPr>
            <p:extLst>
              <p:ext uri="{D42A27DB-BD31-4B8C-83A1-F6EECF244321}">
                <p14:modId xmlns:p14="http://schemas.microsoft.com/office/powerpoint/2010/main" val="1039578722"/>
              </p:ext>
            </p:extLst>
          </p:nvPr>
        </p:nvGraphicFramePr>
        <p:xfrm>
          <a:off x="2032000" y="1838958"/>
          <a:ext cx="8128000" cy="44009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97643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Propuesta de enfoque</a:t>
            </a:r>
            <a:endParaRPr lang="es-PE" dirty="0"/>
          </a:p>
        </p:txBody>
      </p:sp>
      <p:sp>
        <p:nvSpPr>
          <p:cNvPr id="3" name="Marcador de contenido 2"/>
          <p:cNvSpPr>
            <a:spLocks noGrp="1"/>
          </p:cNvSpPr>
          <p:nvPr>
            <p:ph idx="1"/>
          </p:nvPr>
        </p:nvSpPr>
        <p:spPr/>
        <p:txBody>
          <a:bodyPr>
            <a:normAutofit/>
          </a:bodyPr>
          <a:lstStyle/>
          <a:p>
            <a:pPr marL="457200" indent="-457200" algn="just">
              <a:buFont typeface="+mj-lt"/>
              <a:buAutoNum type="alphaUcPeriod"/>
            </a:pPr>
            <a:endParaRPr lang="es-PE" dirty="0"/>
          </a:p>
          <a:p>
            <a:pPr marL="457200" indent="-457200" algn="just">
              <a:buFont typeface="+mj-lt"/>
              <a:buAutoNum type="alphaLcPeriod" startAt="2"/>
            </a:pPr>
            <a:r>
              <a:rPr lang="es-PE" dirty="0" smtClean="0"/>
              <a:t>Principio de estabilidad</a:t>
            </a:r>
          </a:p>
          <a:p>
            <a:pPr marL="0" indent="0" algn="just">
              <a:buNone/>
            </a:pPr>
            <a:r>
              <a:rPr lang="es-PE" dirty="0" smtClean="0"/>
              <a:t>        </a:t>
            </a:r>
          </a:p>
          <a:p>
            <a:pPr marL="818388" lvl="2" indent="-342900" algn="just"/>
            <a:r>
              <a:rPr lang="es-PE" dirty="0" smtClean="0"/>
              <a:t>Entidades financieras reguladas no deben incursionar en esta nueva industria. </a:t>
            </a:r>
            <a:r>
              <a:rPr lang="es-PE" dirty="0" smtClean="0"/>
              <a:t>Justificación: </a:t>
            </a:r>
            <a:r>
              <a:rPr lang="es-PE" dirty="0" smtClean="0"/>
              <a:t>motivar que el mercado apueste por el diseño de soluciones tecnológicas que permitan a las monedas virtuales satisfacer las demandas regulatorias propias de un sistema financiero eficiente y estable</a:t>
            </a:r>
          </a:p>
          <a:p>
            <a:pPr marL="818388" lvl="2" indent="-342900" algn="just"/>
            <a:r>
              <a:rPr lang="es-PE" dirty="0" smtClean="0"/>
              <a:t>Reservas similares seguro de depósitos. Mt </a:t>
            </a:r>
            <a:r>
              <a:rPr lang="es-PE" dirty="0" err="1" smtClean="0"/>
              <a:t>Gox:US</a:t>
            </a:r>
            <a:r>
              <a:rPr lang="es-PE" dirty="0" smtClean="0"/>
              <a:t>$ 116 MM en pérdidas para usuarios.</a:t>
            </a:r>
          </a:p>
          <a:p>
            <a:pPr marL="818388" lvl="2" indent="-342900" algn="just"/>
            <a:r>
              <a:rPr lang="es-PE" dirty="0" smtClean="0"/>
              <a:t>Proveedor: Separar patrimonio de clientes.</a:t>
            </a:r>
          </a:p>
        </p:txBody>
      </p:sp>
    </p:spTree>
    <p:extLst>
      <p:ext uri="{BB962C8B-B14F-4D97-AF65-F5344CB8AC3E}">
        <p14:creationId xmlns:p14="http://schemas.microsoft.com/office/powerpoint/2010/main" val="707536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Propuesta de enfoque</a:t>
            </a:r>
            <a:endParaRPr lang="es-PE" dirty="0"/>
          </a:p>
        </p:txBody>
      </p:sp>
      <p:sp>
        <p:nvSpPr>
          <p:cNvPr id="3" name="Marcador de contenido 2"/>
          <p:cNvSpPr>
            <a:spLocks noGrp="1"/>
          </p:cNvSpPr>
          <p:nvPr>
            <p:ph idx="1"/>
          </p:nvPr>
        </p:nvSpPr>
        <p:spPr/>
        <p:txBody>
          <a:bodyPr>
            <a:normAutofit/>
          </a:bodyPr>
          <a:lstStyle/>
          <a:p>
            <a:pPr marL="457200" indent="-457200" algn="just">
              <a:buFont typeface="+mj-lt"/>
              <a:buAutoNum type="alphaUcPeriod"/>
            </a:pPr>
            <a:endParaRPr lang="es-PE" dirty="0"/>
          </a:p>
          <a:p>
            <a:pPr marL="457200" indent="-457200" algn="just">
              <a:buFont typeface="+mj-lt"/>
              <a:buAutoNum type="alphaLcPeriod" startAt="3"/>
            </a:pPr>
            <a:r>
              <a:rPr lang="es-PE" dirty="0" smtClean="0"/>
              <a:t>Principio de transparencia</a:t>
            </a:r>
          </a:p>
          <a:p>
            <a:pPr marL="0" indent="0" algn="just">
              <a:buNone/>
            </a:pPr>
            <a:r>
              <a:rPr lang="es-PE" dirty="0" smtClean="0"/>
              <a:t>        </a:t>
            </a:r>
          </a:p>
          <a:p>
            <a:pPr marL="818388" lvl="2" indent="-342900" algn="just"/>
            <a:r>
              <a:rPr lang="es-PE" dirty="0" smtClean="0"/>
              <a:t>La tecnología de las MV reporta problemas nuevos (falta de respaldo, intervención de hackers y fraudes). Asimismo, si es palpable su uso especulativo puede manipularse su precio y, por consiguiente, afectar expectativas de usuarios.</a:t>
            </a:r>
          </a:p>
          <a:p>
            <a:pPr marL="475488" lvl="2" indent="0" algn="just">
              <a:buNone/>
            </a:pPr>
            <a:endParaRPr lang="es-PE" dirty="0" smtClean="0"/>
          </a:p>
          <a:p>
            <a:pPr marL="475488" lvl="2" indent="0" algn="just">
              <a:buNone/>
            </a:pPr>
            <a:r>
              <a:rPr lang="es-PE" dirty="0" smtClean="0"/>
              <a:t>         Solución: mecanismos que reparen asimetría informativa sobre riesgos.</a:t>
            </a:r>
          </a:p>
        </p:txBody>
      </p:sp>
    </p:spTree>
    <p:extLst>
      <p:ext uri="{BB962C8B-B14F-4D97-AF65-F5344CB8AC3E}">
        <p14:creationId xmlns:p14="http://schemas.microsoft.com/office/powerpoint/2010/main" val="13129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09676"/>
            <a:ext cx="10058400" cy="1450757"/>
          </a:xfrm>
        </p:spPr>
        <p:txBody>
          <a:bodyPr/>
          <a:lstStyle/>
          <a:p>
            <a:pPr algn="ctr"/>
            <a:r>
              <a:rPr lang="es-PE" dirty="0" smtClean="0"/>
              <a:t>Gracias</a:t>
            </a:r>
            <a:endParaRPr lang="es-PE" dirty="0"/>
          </a:p>
        </p:txBody>
      </p:sp>
    </p:spTree>
    <p:extLst>
      <p:ext uri="{BB962C8B-B14F-4D97-AF65-F5344CB8AC3E}">
        <p14:creationId xmlns:p14="http://schemas.microsoft.com/office/powerpoint/2010/main" val="2573728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Ideas previas…</a:t>
            </a:r>
            <a:endParaRPr lang="es-PE" dirty="0"/>
          </a:p>
        </p:txBody>
      </p:sp>
      <p:sp>
        <p:nvSpPr>
          <p:cNvPr id="3" name="Marcador de contenido 2"/>
          <p:cNvSpPr>
            <a:spLocks noGrp="1"/>
          </p:cNvSpPr>
          <p:nvPr>
            <p:ph idx="1"/>
          </p:nvPr>
        </p:nvSpPr>
        <p:spPr/>
        <p:txBody>
          <a:bodyPr>
            <a:normAutofit lnSpcReduction="10000"/>
          </a:bodyPr>
          <a:lstStyle/>
          <a:p>
            <a:pPr algn="just"/>
            <a:endParaRPr lang="es-PE" dirty="0" smtClean="0">
              <a:hlinkClick r:id="rId2"/>
            </a:endParaRPr>
          </a:p>
          <a:p>
            <a:pPr algn="just"/>
            <a:r>
              <a:rPr lang="es-PE" dirty="0" smtClean="0"/>
              <a:t>BTC (</a:t>
            </a:r>
            <a:r>
              <a:rPr lang="es-PE" dirty="0" err="1" smtClean="0"/>
              <a:t>bitcoin</a:t>
            </a:r>
            <a:r>
              <a:rPr lang="es-PE" dirty="0" smtClean="0"/>
              <a:t>), en esencia, es un archivo de computadora (como un mp3) que puede ser utilizado para la transferencia de valor gracias al software que le sirve </a:t>
            </a:r>
            <a:r>
              <a:rPr lang="es-PE" dirty="0"/>
              <a:t>de </a:t>
            </a:r>
            <a:r>
              <a:rPr lang="es-PE" dirty="0" smtClean="0"/>
              <a:t>soporte (</a:t>
            </a:r>
            <a:r>
              <a:rPr lang="es-PE" dirty="0" err="1" smtClean="0"/>
              <a:t>Bitcoin</a:t>
            </a:r>
            <a:r>
              <a:rPr lang="es-PE" dirty="0" smtClean="0"/>
              <a:t>), el cual: (i) hace posible su creación; (ii) permite su funcionamiento, y, (iii) justifica su atractivo para un sector del mercado. En efecto:</a:t>
            </a:r>
          </a:p>
          <a:p>
            <a:pPr marL="444500" indent="-266700" algn="just">
              <a:buClrTx/>
              <a:buFont typeface="+mj-lt"/>
              <a:buAutoNum type="romanLcPeriod"/>
            </a:pPr>
            <a:r>
              <a:rPr lang="es-PE" dirty="0" err="1" smtClean="0"/>
              <a:t>Bitcoin</a:t>
            </a:r>
            <a:r>
              <a:rPr lang="es-PE" dirty="0" smtClean="0"/>
              <a:t> cuenta con un algoritmo que hace posible la creación de BTC según determinadas reglas.</a:t>
            </a:r>
          </a:p>
          <a:p>
            <a:pPr marL="444500" indent="-266700" algn="just">
              <a:buClrTx/>
              <a:buFont typeface="+mj-lt"/>
              <a:buAutoNum type="romanLcPeriod"/>
            </a:pPr>
            <a:r>
              <a:rPr lang="es-PE" dirty="0" err="1" smtClean="0"/>
              <a:t>Bitcoin</a:t>
            </a:r>
            <a:r>
              <a:rPr lang="es-PE" dirty="0" smtClean="0"/>
              <a:t> </a:t>
            </a:r>
            <a:r>
              <a:rPr lang="es-PE" dirty="0"/>
              <a:t>sirve de soporte a BTC a fin de que pueda ser utilizado como medio de intercambio dentro de </a:t>
            </a:r>
            <a:r>
              <a:rPr lang="es-PE" dirty="0" smtClean="0"/>
              <a:t>Internet</a:t>
            </a:r>
            <a:r>
              <a:rPr lang="es-PE" dirty="0" smtClean="0"/>
              <a:t>.</a:t>
            </a:r>
            <a:endParaRPr lang="es-PE" dirty="0"/>
          </a:p>
          <a:p>
            <a:pPr marL="444500" indent="-266700" algn="just">
              <a:buClrTx/>
              <a:buFont typeface="+mj-lt"/>
              <a:buAutoNum type="romanLcPeriod"/>
            </a:pPr>
            <a:r>
              <a:rPr lang="es-PE" dirty="0" err="1" smtClean="0"/>
              <a:t>Bitcoin</a:t>
            </a:r>
            <a:r>
              <a:rPr lang="es-PE" dirty="0" smtClean="0"/>
              <a:t> se presenta ante el mercado como un sistema que permite la transferencia de valor con adecuados mecanismos para proteger su información de errores y fraudes, y, como una vía para liquidar transacciones en tiempo real y a bajo costo (trabajo de sus validadores, mineros, está solventado, por el momento, por </a:t>
            </a:r>
            <a:r>
              <a:rPr lang="es-PE" dirty="0" err="1" smtClean="0"/>
              <a:t>Bitcoin</a:t>
            </a:r>
            <a:r>
              <a:rPr lang="es-PE" dirty="0" smtClean="0"/>
              <a:t>). </a:t>
            </a:r>
          </a:p>
        </p:txBody>
      </p:sp>
    </p:spTree>
    <p:extLst>
      <p:ext uri="{BB962C8B-B14F-4D97-AF65-F5344CB8AC3E}">
        <p14:creationId xmlns:p14="http://schemas.microsoft.com/office/powerpoint/2010/main" val="2552104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Naturaleza económica financiera de BTC</a:t>
            </a:r>
            <a:endParaRPr lang="es-PE" dirty="0"/>
          </a:p>
        </p:txBody>
      </p:sp>
      <p:sp>
        <p:nvSpPr>
          <p:cNvPr id="3" name="Marcador de contenido 2"/>
          <p:cNvSpPr>
            <a:spLocks noGrp="1"/>
          </p:cNvSpPr>
          <p:nvPr>
            <p:ph idx="1"/>
          </p:nvPr>
        </p:nvSpPr>
        <p:spPr/>
        <p:txBody>
          <a:bodyPr>
            <a:normAutofit fontScale="92500" lnSpcReduction="20000"/>
          </a:bodyPr>
          <a:lstStyle/>
          <a:p>
            <a:r>
              <a:rPr lang="es-PE" dirty="0" smtClean="0"/>
              <a:t>Que no es BTC…</a:t>
            </a:r>
          </a:p>
          <a:p>
            <a:endParaRPr lang="es-PE" dirty="0" smtClean="0"/>
          </a:p>
          <a:p>
            <a:r>
              <a:rPr lang="es-PE" dirty="0" smtClean="0"/>
              <a:t>Si BTC se crea a causa de un algoritmo de un software que no es controlado por nadie, entonces,  no es un instrumento financiero porque su adquisición no genera un pasivo a cargo de alguien.</a:t>
            </a:r>
          </a:p>
          <a:p>
            <a:endParaRPr lang="es-PE" dirty="0"/>
          </a:p>
          <a:p>
            <a:pPr algn="just"/>
            <a:r>
              <a:rPr lang="es-PE" dirty="0" smtClean="0"/>
              <a:t>Tampoco es dinero </a:t>
            </a:r>
            <a:r>
              <a:rPr lang="es-PE" dirty="0" err="1" smtClean="0"/>
              <a:t>commodity</a:t>
            </a:r>
            <a:r>
              <a:rPr lang="es-PE" dirty="0" smtClean="0"/>
              <a:t> porque no cumple plenamente los 3 roles del dinero (además de carecer de demanda intrínseca):</a:t>
            </a:r>
          </a:p>
          <a:p>
            <a:endParaRPr lang="es-PE" dirty="0" smtClean="0"/>
          </a:p>
          <a:p>
            <a:pPr marL="457200" indent="-368300" algn="just">
              <a:buClrTx/>
              <a:buFont typeface="+mj-lt"/>
              <a:buAutoNum type="romanLcPeriod"/>
            </a:pPr>
            <a:r>
              <a:rPr lang="es-PE" dirty="0" smtClean="0"/>
              <a:t>Depósito de valor pobre, riesgoso, y, preferentemente de corto plazo dada su alta volatilidad</a:t>
            </a:r>
          </a:p>
          <a:p>
            <a:pPr marL="457200" indent="-368300" algn="just">
              <a:buClrTx/>
              <a:buFont typeface="+mj-lt"/>
              <a:buAutoNum type="romanLcPeriod"/>
            </a:pPr>
            <a:r>
              <a:rPr lang="es-PE" dirty="0" smtClean="0"/>
              <a:t>Medio de intercambio. No, porque se usa más con intenciones especulativas. Además, las características de su tecnología permiten dudar sobre su permanencia en el mercado.</a:t>
            </a:r>
          </a:p>
          <a:p>
            <a:pPr marL="457200" indent="-368300" algn="just">
              <a:buClrTx/>
              <a:buFont typeface="+mj-lt"/>
              <a:buAutoNum type="romanLcPeriod"/>
            </a:pPr>
            <a:r>
              <a:rPr lang="es-PE" dirty="0" smtClean="0"/>
              <a:t>Unidad de cuenta. Su alta volatilidad impide su estandarización como unidad de cuenta. </a:t>
            </a:r>
            <a:endParaRPr lang="es-PE" dirty="0"/>
          </a:p>
        </p:txBody>
      </p:sp>
    </p:spTree>
    <p:extLst>
      <p:ext uri="{BB962C8B-B14F-4D97-AF65-F5344CB8AC3E}">
        <p14:creationId xmlns:p14="http://schemas.microsoft.com/office/powerpoint/2010/main" val="211416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Naturaleza económica financiera de BTC</a:t>
            </a:r>
            <a:endParaRPr lang="es-PE"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840595394"/>
              </p:ext>
            </p:extLst>
          </p:nvPr>
        </p:nvGraphicFramePr>
        <p:xfrm>
          <a:off x="1097280" y="1845734"/>
          <a:ext cx="10058400"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468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a:t>Naturaleza jurídica de BTC</a:t>
            </a:r>
          </a:p>
        </p:txBody>
      </p:sp>
      <p:sp>
        <p:nvSpPr>
          <p:cNvPr id="3" name="Marcador de contenido 2"/>
          <p:cNvSpPr>
            <a:spLocks noGrp="1"/>
          </p:cNvSpPr>
          <p:nvPr>
            <p:ph idx="1"/>
          </p:nvPr>
        </p:nvSpPr>
        <p:spPr>
          <a:xfrm>
            <a:off x="1097280" y="1737361"/>
            <a:ext cx="10058400" cy="4607456"/>
          </a:xfrm>
        </p:spPr>
        <p:txBody>
          <a:bodyPr>
            <a:normAutofit lnSpcReduction="10000"/>
          </a:bodyPr>
          <a:lstStyle/>
          <a:p>
            <a:pPr algn="just">
              <a:buFont typeface="Wingdings" panose="05000000000000000000" pitchFamily="2" charset="2"/>
              <a:buChar char="§"/>
            </a:pPr>
            <a:r>
              <a:rPr lang="es-PE" dirty="0" smtClean="0"/>
              <a:t>BTC es </a:t>
            </a:r>
            <a:r>
              <a:rPr lang="es-ES" dirty="0" smtClean="0"/>
              <a:t>una </a:t>
            </a:r>
            <a:r>
              <a:rPr lang="es-ES" dirty="0"/>
              <a:t>realidad del mundo exterior que no requiere de un comportamiento ajeno para su </a:t>
            </a:r>
            <a:r>
              <a:rPr lang="es-ES" dirty="0" smtClean="0"/>
              <a:t>aprovechamiento, por ello,</a:t>
            </a:r>
            <a:r>
              <a:rPr lang="es-PE" dirty="0" smtClean="0"/>
              <a:t>no es un crédito. No necesita prestación de contraparte.</a:t>
            </a:r>
          </a:p>
          <a:p>
            <a:pPr algn="just">
              <a:buFont typeface="Wingdings" panose="05000000000000000000" pitchFamily="2" charset="2"/>
              <a:buChar char="§"/>
            </a:pPr>
            <a:r>
              <a:rPr lang="es-PE" dirty="0" smtClean="0"/>
              <a:t>Si BTC no es crédito no es un título valor ni  valor </a:t>
            </a:r>
            <a:r>
              <a:rPr lang="es-PE" dirty="0" smtClean="0"/>
              <a:t>mobiliario </a:t>
            </a:r>
            <a:r>
              <a:rPr lang="es-PE" dirty="0" smtClean="0"/>
              <a:t>ni un instrumento financiero regulado. En efecto...</a:t>
            </a:r>
          </a:p>
          <a:p>
            <a:pPr algn="just">
              <a:buFont typeface="Wingdings" panose="05000000000000000000" pitchFamily="2" charset="2"/>
              <a:buChar char="§"/>
            </a:pPr>
            <a:r>
              <a:rPr lang="es-PE" dirty="0"/>
              <a:t> </a:t>
            </a:r>
            <a:r>
              <a:rPr lang="es-PE" dirty="0" smtClean="0"/>
              <a:t>No es un tipo de tarjeta bancaria. Tiene valor en sí mismo, y, no es nominativo.</a:t>
            </a:r>
          </a:p>
          <a:p>
            <a:pPr algn="just">
              <a:buFont typeface="Wingdings" panose="05000000000000000000" pitchFamily="2" charset="2"/>
              <a:buChar char="§"/>
            </a:pPr>
            <a:r>
              <a:rPr lang="es-PE" dirty="0" smtClean="0"/>
              <a:t>No es un transferencia electrónica de fondos porque para su transmisión no es necesario un cargo de cuenta.</a:t>
            </a:r>
          </a:p>
          <a:p>
            <a:pPr algn="just">
              <a:buFont typeface="Wingdings" panose="05000000000000000000" pitchFamily="2" charset="2"/>
              <a:buChar char="§"/>
            </a:pPr>
            <a:r>
              <a:rPr lang="es-PE" dirty="0" smtClean="0"/>
              <a:t>No es dinero electrónico (DE). Esta referenciado en su propiedad unidad de cuenta y no tiene la fuerza </a:t>
            </a:r>
            <a:r>
              <a:rPr lang="es-PE" dirty="0" err="1" smtClean="0"/>
              <a:t>cancelatoria</a:t>
            </a:r>
            <a:r>
              <a:rPr lang="es-PE" dirty="0" smtClean="0"/>
              <a:t> (DE como valor monetario sí lo tiene), la compra de BTC no es un cambio de soporte de fondos, no siempre será vendido al mismo precio que se compró. Su acceso sólo es posible a través de Internet (DE a todo tipo de red) </a:t>
            </a:r>
          </a:p>
          <a:p>
            <a:pPr algn="just">
              <a:buFont typeface="Wingdings" panose="05000000000000000000" pitchFamily="2" charset="2"/>
              <a:buChar char="§"/>
            </a:pPr>
            <a:r>
              <a:rPr lang="es-PE" dirty="0" smtClean="0"/>
              <a:t>No es dinero fiduciario peruano (no es moneda de curso legal)</a:t>
            </a:r>
          </a:p>
          <a:p>
            <a:pPr algn="just">
              <a:buFont typeface="Wingdings" panose="05000000000000000000" pitchFamily="2" charset="2"/>
              <a:buChar char="§"/>
            </a:pPr>
            <a:r>
              <a:rPr lang="es-PE" dirty="0" smtClean="0"/>
              <a:t>No es </a:t>
            </a:r>
            <a:r>
              <a:rPr lang="es-PE" dirty="0" err="1" smtClean="0"/>
              <a:t>commodity</a:t>
            </a:r>
            <a:r>
              <a:rPr lang="es-PE" dirty="0"/>
              <a:t> </a:t>
            </a:r>
            <a:r>
              <a:rPr lang="es-PE" dirty="0" smtClean="0"/>
              <a:t>según LGSF en Perú que utiliza este término para referirse a mercancías básicas y físicas. BTC carece de demanda intrínseca y es inmaterial.</a:t>
            </a:r>
          </a:p>
          <a:p>
            <a:pPr algn="just"/>
            <a:endParaRPr lang="es-PE" dirty="0"/>
          </a:p>
        </p:txBody>
      </p:sp>
    </p:spTree>
    <p:extLst>
      <p:ext uri="{BB962C8B-B14F-4D97-AF65-F5344CB8AC3E}">
        <p14:creationId xmlns:p14="http://schemas.microsoft.com/office/powerpoint/2010/main" val="3017649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Naturaleza jurídica de BTC</a:t>
            </a:r>
            <a:endParaRPr lang="es-PE"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689820848"/>
              </p:ext>
            </p:extLst>
          </p:nvPr>
        </p:nvGraphicFramePr>
        <p:xfrm>
          <a:off x="1097280" y="1828800"/>
          <a:ext cx="5586741" cy="4040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a 5"/>
          <p:cNvGraphicFramePr/>
          <p:nvPr>
            <p:extLst>
              <p:ext uri="{D42A27DB-BD31-4B8C-83A1-F6EECF244321}">
                <p14:modId xmlns:p14="http://schemas.microsoft.com/office/powerpoint/2010/main" val="3027363603"/>
              </p:ext>
            </p:extLst>
          </p:nvPr>
        </p:nvGraphicFramePr>
        <p:xfrm>
          <a:off x="5122258" y="1893536"/>
          <a:ext cx="6033422" cy="38113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31070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58006"/>
            <a:ext cx="10058400" cy="1450757"/>
          </a:xfrm>
        </p:spPr>
        <p:txBody>
          <a:bodyPr/>
          <a:lstStyle/>
          <a:p>
            <a:r>
              <a:rPr lang="es-PE" dirty="0" smtClean="0"/>
              <a:t>Riesgos en su </a:t>
            </a:r>
            <a:r>
              <a:rPr lang="es-PE" dirty="0" smtClean="0"/>
              <a:t>uso, se han advertido 70 siendo los más prioritarios..</a:t>
            </a:r>
            <a:endParaRPr lang="es-PE" dirty="0"/>
          </a:p>
        </p:txBody>
      </p:sp>
      <p:sp>
        <p:nvSpPr>
          <p:cNvPr id="4" name="Marcador de texto 3"/>
          <p:cNvSpPr>
            <a:spLocks noGrp="1"/>
          </p:cNvSpPr>
          <p:nvPr>
            <p:ph type="body" idx="1"/>
          </p:nvPr>
        </p:nvSpPr>
        <p:spPr>
          <a:xfrm>
            <a:off x="1097280" y="1607516"/>
            <a:ext cx="4937760" cy="736282"/>
          </a:xfrm>
        </p:spPr>
        <p:txBody>
          <a:bodyPr/>
          <a:lstStyle/>
          <a:p>
            <a:pPr algn="ctr"/>
            <a:r>
              <a:rPr lang="es-PE" dirty="0" smtClean="0"/>
              <a:t>RIESGOS para </a:t>
            </a:r>
            <a:r>
              <a:rPr lang="es-PE" dirty="0"/>
              <a:t>sus </a:t>
            </a:r>
            <a:r>
              <a:rPr lang="es-PE" dirty="0" smtClean="0"/>
              <a:t>usuarios</a:t>
            </a:r>
            <a:endParaRPr lang="es-PE" dirty="0"/>
          </a:p>
        </p:txBody>
      </p:sp>
      <p:sp>
        <p:nvSpPr>
          <p:cNvPr id="3" name="Marcador de contenido 2"/>
          <p:cNvSpPr>
            <a:spLocks noGrp="1"/>
          </p:cNvSpPr>
          <p:nvPr>
            <p:ph sz="half" idx="2"/>
          </p:nvPr>
        </p:nvSpPr>
        <p:spPr>
          <a:xfrm>
            <a:off x="1097280" y="2045627"/>
            <a:ext cx="4937760" cy="4623532"/>
          </a:xfrm>
        </p:spPr>
        <p:txBody>
          <a:bodyPr>
            <a:normAutofit fontScale="70000" lnSpcReduction="20000"/>
          </a:bodyPr>
          <a:lstStyle/>
          <a:p>
            <a:pPr marL="0" indent="0" algn="just">
              <a:buNone/>
            </a:pPr>
            <a:endParaRPr lang="es-PE" dirty="0" smtClean="0"/>
          </a:p>
          <a:p>
            <a:pPr lvl="0" algn="just">
              <a:buFont typeface="Wingdings" panose="05000000000000000000" pitchFamily="2" charset="2"/>
              <a:buChar char="§"/>
            </a:pPr>
            <a:r>
              <a:rPr lang="es-PE" dirty="0" smtClean="0"/>
              <a:t>Fraude por casas de cambio de BTC no reguladas </a:t>
            </a:r>
            <a:endParaRPr lang="es-PE" dirty="0"/>
          </a:p>
          <a:p>
            <a:pPr algn="just">
              <a:buFont typeface="Wingdings" panose="05000000000000000000" pitchFamily="2" charset="2"/>
              <a:buChar char="§"/>
            </a:pPr>
            <a:r>
              <a:rPr lang="es-PE" dirty="0" smtClean="0"/>
              <a:t>Manipulación </a:t>
            </a:r>
            <a:r>
              <a:rPr lang="es-PE" dirty="0"/>
              <a:t>de su precio dada la poca profundidad de su mercado.</a:t>
            </a:r>
          </a:p>
          <a:p>
            <a:pPr algn="just">
              <a:buFont typeface="Wingdings" panose="05000000000000000000" pitchFamily="2" charset="2"/>
              <a:buChar char="§"/>
            </a:pPr>
            <a:r>
              <a:rPr lang="es-PE" dirty="0" smtClean="0"/>
              <a:t>Manipulación </a:t>
            </a:r>
            <a:r>
              <a:rPr lang="es-PE" dirty="0"/>
              <a:t>del protocolo </a:t>
            </a:r>
            <a:r>
              <a:rPr lang="es-PE" dirty="0" err="1"/>
              <a:t>Bitcoin</a:t>
            </a:r>
            <a:r>
              <a:rPr lang="es-PE" dirty="0"/>
              <a:t>.</a:t>
            </a:r>
          </a:p>
          <a:p>
            <a:pPr algn="just">
              <a:buFont typeface="Wingdings" panose="05000000000000000000" pitchFamily="2" charset="2"/>
              <a:buChar char="§"/>
            </a:pPr>
            <a:r>
              <a:rPr lang="es-PE" dirty="0" smtClean="0"/>
              <a:t>Posibilidad </a:t>
            </a:r>
            <a:r>
              <a:rPr lang="es-PE" dirty="0"/>
              <a:t>de usurpación </a:t>
            </a:r>
            <a:r>
              <a:rPr lang="es-PE" dirty="0" smtClean="0"/>
              <a:t>de </a:t>
            </a:r>
            <a:r>
              <a:rPr lang="es-PE" dirty="0"/>
              <a:t>claves de acceso.</a:t>
            </a:r>
          </a:p>
          <a:p>
            <a:pPr algn="just">
              <a:buFont typeface="Wingdings" panose="05000000000000000000" pitchFamily="2" charset="2"/>
              <a:buChar char="§"/>
            </a:pPr>
            <a:r>
              <a:rPr lang="es-PE" dirty="0" smtClean="0"/>
              <a:t>Pérdida </a:t>
            </a:r>
            <a:r>
              <a:rPr lang="es-PE" dirty="0"/>
              <a:t>de </a:t>
            </a:r>
            <a:r>
              <a:rPr lang="es-PE" dirty="0" err="1" smtClean="0"/>
              <a:t>BTC´s</a:t>
            </a:r>
            <a:r>
              <a:rPr lang="es-PE" dirty="0" smtClean="0"/>
              <a:t> ante incumplimientos </a:t>
            </a:r>
            <a:r>
              <a:rPr lang="es-PE" dirty="0"/>
              <a:t>de la </a:t>
            </a:r>
            <a:r>
              <a:rPr lang="es-PE" dirty="0" smtClean="0"/>
              <a:t>contraparte.</a:t>
            </a:r>
            <a:endParaRPr lang="es-PE" dirty="0"/>
          </a:p>
          <a:p>
            <a:pPr algn="just">
              <a:buFont typeface="Wingdings" panose="05000000000000000000" pitchFamily="2" charset="2"/>
              <a:buChar char="§"/>
            </a:pPr>
            <a:r>
              <a:rPr lang="es-PE" dirty="0" smtClean="0"/>
              <a:t>No </a:t>
            </a:r>
            <a:r>
              <a:rPr lang="es-PE" dirty="0"/>
              <a:t>hay garantía legal de su aceptación como medio de pago.</a:t>
            </a:r>
          </a:p>
          <a:p>
            <a:pPr algn="just">
              <a:buFont typeface="Wingdings" panose="05000000000000000000" pitchFamily="2" charset="2"/>
              <a:buChar char="§"/>
            </a:pPr>
            <a:r>
              <a:rPr lang="es-PE" dirty="0" smtClean="0"/>
              <a:t>Deficiencias </a:t>
            </a:r>
            <a:r>
              <a:rPr lang="es-PE" dirty="0"/>
              <a:t>del </a:t>
            </a:r>
            <a:r>
              <a:rPr lang="es-PE" dirty="0" smtClean="0"/>
              <a:t>protocolo pueden </a:t>
            </a:r>
            <a:r>
              <a:rPr lang="es-PE" dirty="0"/>
              <a:t>perjudicar la titularidad </a:t>
            </a:r>
            <a:r>
              <a:rPr lang="es-PE" dirty="0" smtClean="0"/>
              <a:t>de BTC.</a:t>
            </a:r>
            <a:endParaRPr lang="es-PE" dirty="0"/>
          </a:p>
          <a:p>
            <a:pPr algn="just">
              <a:buFont typeface="Wingdings" panose="05000000000000000000" pitchFamily="2" charset="2"/>
              <a:buChar char="§"/>
            </a:pPr>
            <a:r>
              <a:rPr lang="es-PE" dirty="0" smtClean="0"/>
              <a:t>No </a:t>
            </a:r>
            <a:r>
              <a:rPr lang="es-PE" dirty="0"/>
              <a:t>hay garantía de la conversión de </a:t>
            </a:r>
            <a:r>
              <a:rPr lang="es-PE" dirty="0" smtClean="0"/>
              <a:t>BTC </a:t>
            </a:r>
            <a:r>
              <a:rPr lang="es-PE" dirty="0"/>
              <a:t>a dinero fiduciario a un precio razonable.</a:t>
            </a:r>
          </a:p>
          <a:p>
            <a:pPr algn="just">
              <a:buFont typeface="Wingdings" panose="05000000000000000000" pitchFamily="2" charset="2"/>
              <a:buChar char="§"/>
            </a:pPr>
            <a:r>
              <a:rPr lang="es-PE" dirty="0" smtClean="0"/>
              <a:t>Pérdida </a:t>
            </a:r>
            <a:r>
              <a:rPr lang="es-PE" dirty="0"/>
              <a:t>de </a:t>
            </a:r>
            <a:r>
              <a:rPr lang="es-PE" dirty="0" err="1" smtClean="0"/>
              <a:t>BTC´s</a:t>
            </a:r>
            <a:r>
              <a:rPr lang="es-PE" dirty="0" smtClean="0"/>
              <a:t> </a:t>
            </a:r>
            <a:r>
              <a:rPr lang="es-PE" dirty="0"/>
              <a:t>en custodia de una casa de cambios que deviene en insolvente.</a:t>
            </a:r>
          </a:p>
          <a:p>
            <a:pPr algn="just">
              <a:buFont typeface="Wingdings" panose="05000000000000000000" pitchFamily="2" charset="2"/>
              <a:buChar char="§"/>
            </a:pPr>
            <a:r>
              <a:rPr lang="es-PE" dirty="0" smtClean="0"/>
              <a:t>Incumplimiento </a:t>
            </a:r>
            <a:r>
              <a:rPr lang="es-PE" dirty="0"/>
              <a:t>de casas de cambio en pagar sus obligaciones denominadas en </a:t>
            </a:r>
            <a:r>
              <a:rPr lang="es-PE" dirty="0" err="1" smtClean="0"/>
              <a:t>BTC´s</a:t>
            </a:r>
            <a:r>
              <a:rPr lang="es-PE" dirty="0" smtClean="0"/>
              <a:t>.</a:t>
            </a:r>
            <a:endParaRPr lang="es-PE" dirty="0"/>
          </a:p>
          <a:p>
            <a:pPr marL="0" indent="0" algn="just">
              <a:buNone/>
            </a:pPr>
            <a:r>
              <a:rPr lang="es-PE" dirty="0"/>
              <a:t> </a:t>
            </a:r>
          </a:p>
          <a:p>
            <a:pPr marL="0" indent="0" algn="just">
              <a:buNone/>
            </a:pPr>
            <a:endParaRPr lang="es-PE" dirty="0"/>
          </a:p>
        </p:txBody>
      </p:sp>
      <p:sp>
        <p:nvSpPr>
          <p:cNvPr id="5" name="Marcador de texto 4"/>
          <p:cNvSpPr>
            <a:spLocks noGrp="1"/>
          </p:cNvSpPr>
          <p:nvPr>
            <p:ph type="body" sz="quarter" idx="3"/>
          </p:nvPr>
        </p:nvSpPr>
        <p:spPr>
          <a:xfrm>
            <a:off x="6217920" y="1726784"/>
            <a:ext cx="4937760" cy="736282"/>
          </a:xfrm>
        </p:spPr>
        <p:txBody>
          <a:bodyPr/>
          <a:lstStyle/>
          <a:p>
            <a:pPr algn="ctr"/>
            <a:r>
              <a:rPr lang="es-PE" dirty="0"/>
              <a:t> </a:t>
            </a:r>
            <a:r>
              <a:rPr lang="es-PE" dirty="0" smtClean="0"/>
              <a:t>RIESGOS para </a:t>
            </a:r>
            <a:r>
              <a:rPr lang="es-PE" dirty="0"/>
              <a:t>la integridad del mercado </a:t>
            </a:r>
            <a:r>
              <a:rPr lang="es-PE" dirty="0" smtClean="0"/>
              <a:t>financiero</a:t>
            </a:r>
            <a:endParaRPr lang="es-PE" dirty="0"/>
          </a:p>
        </p:txBody>
      </p:sp>
      <p:sp>
        <p:nvSpPr>
          <p:cNvPr id="6" name="Marcador de contenido 5"/>
          <p:cNvSpPr>
            <a:spLocks noGrp="1"/>
          </p:cNvSpPr>
          <p:nvPr>
            <p:ph sz="quarter" idx="4"/>
          </p:nvPr>
        </p:nvSpPr>
        <p:spPr>
          <a:xfrm>
            <a:off x="6217920" y="2323914"/>
            <a:ext cx="4937760" cy="3917859"/>
          </a:xfrm>
        </p:spPr>
        <p:txBody>
          <a:bodyPr>
            <a:normAutofit/>
          </a:bodyPr>
          <a:lstStyle/>
          <a:p>
            <a:pPr>
              <a:buFont typeface="Wingdings" panose="05000000000000000000" pitchFamily="2" charset="2"/>
              <a:buChar char="§"/>
            </a:pPr>
            <a:r>
              <a:rPr lang="es-PE" sz="1400" dirty="0"/>
              <a:t>Lavado de activos aprovechando </a:t>
            </a:r>
            <a:r>
              <a:rPr lang="es-PE" sz="1400" dirty="0" smtClean="0"/>
              <a:t>el anonimato que ofrece </a:t>
            </a:r>
            <a:r>
              <a:rPr lang="es-PE" sz="1400" dirty="0" err="1" smtClean="0"/>
              <a:t>Bitcoin</a:t>
            </a:r>
            <a:r>
              <a:rPr lang="es-PE" sz="1400" dirty="0" smtClean="0"/>
              <a:t>.</a:t>
            </a:r>
            <a:endParaRPr lang="es-PE" sz="1400" dirty="0"/>
          </a:p>
          <a:p>
            <a:pPr>
              <a:buFont typeface="Wingdings" panose="05000000000000000000" pitchFamily="2" charset="2"/>
              <a:buChar char="§"/>
            </a:pPr>
            <a:r>
              <a:rPr lang="es-PE" sz="1400" dirty="0" smtClean="0"/>
              <a:t>Lavado </a:t>
            </a:r>
            <a:r>
              <a:rPr lang="es-PE" sz="1400" dirty="0"/>
              <a:t>de activos aprovechando la rapidez e irrevocabilidad que ofrece el uso de BTC</a:t>
            </a:r>
            <a:r>
              <a:rPr lang="es-PE" sz="1400" dirty="0" smtClean="0"/>
              <a:t>.</a:t>
            </a:r>
            <a:endParaRPr lang="es-PE" sz="1400" dirty="0"/>
          </a:p>
          <a:p>
            <a:pPr>
              <a:buFont typeface="Wingdings" panose="05000000000000000000" pitchFamily="2" charset="2"/>
              <a:buChar char="§"/>
            </a:pPr>
            <a:r>
              <a:rPr lang="es-PE" sz="1400" dirty="0" smtClean="0"/>
              <a:t>Uso </a:t>
            </a:r>
            <a:r>
              <a:rPr lang="es-PE" sz="1400" dirty="0"/>
              <a:t>de BTC</a:t>
            </a:r>
            <a:r>
              <a:rPr lang="es-PE" sz="1400" dirty="0" smtClean="0"/>
              <a:t> </a:t>
            </a:r>
            <a:r>
              <a:rPr lang="es-PE" sz="1400" dirty="0"/>
              <a:t>para el financiamiento de delitos.</a:t>
            </a:r>
          </a:p>
          <a:p>
            <a:pPr>
              <a:buFont typeface="Wingdings" panose="05000000000000000000" pitchFamily="2" charset="2"/>
              <a:buChar char="§"/>
            </a:pPr>
            <a:r>
              <a:rPr lang="es-PE" sz="1400" dirty="0" smtClean="0"/>
              <a:t>Control </a:t>
            </a:r>
            <a:r>
              <a:rPr lang="es-PE" sz="1400" dirty="0"/>
              <a:t>de los participantes del mercado de BTC</a:t>
            </a:r>
            <a:r>
              <a:rPr lang="es-PE" sz="1400" dirty="0" smtClean="0"/>
              <a:t> </a:t>
            </a:r>
            <a:r>
              <a:rPr lang="es-PE" sz="1400" dirty="0"/>
              <a:t>por delincuentes.</a:t>
            </a:r>
          </a:p>
          <a:p>
            <a:pPr>
              <a:buFont typeface="Wingdings" panose="05000000000000000000" pitchFamily="2" charset="2"/>
              <a:buChar char="§"/>
            </a:pPr>
            <a:r>
              <a:rPr lang="es-PE" sz="1400" dirty="0" smtClean="0"/>
              <a:t>Posibilidad </a:t>
            </a:r>
            <a:r>
              <a:rPr lang="es-PE" sz="1400" dirty="0"/>
              <a:t>de su uso para evitar regulación financiera.</a:t>
            </a:r>
          </a:p>
          <a:p>
            <a:pPr>
              <a:buFont typeface="Wingdings" panose="05000000000000000000" pitchFamily="2" charset="2"/>
              <a:buChar char="§"/>
            </a:pPr>
            <a:r>
              <a:rPr lang="es-PE" sz="1400" dirty="0" smtClean="0"/>
              <a:t>Uso </a:t>
            </a:r>
            <a:r>
              <a:rPr lang="es-PE" sz="1400" dirty="0"/>
              <a:t>de </a:t>
            </a:r>
            <a:r>
              <a:rPr lang="es-PE" sz="1400" dirty="0" smtClean="0"/>
              <a:t>BTC </a:t>
            </a:r>
            <a:r>
              <a:rPr lang="es-PE" sz="1400" dirty="0"/>
              <a:t>para la comisión de delitos.</a:t>
            </a:r>
          </a:p>
        </p:txBody>
      </p:sp>
    </p:spTree>
    <p:extLst>
      <p:ext uri="{BB962C8B-B14F-4D97-AF65-F5344CB8AC3E}">
        <p14:creationId xmlns:p14="http://schemas.microsoft.com/office/powerpoint/2010/main" val="6855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392479"/>
            <a:ext cx="10058400" cy="1450757"/>
          </a:xfrm>
        </p:spPr>
        <p:txBody>
          <a:bodyPr>
            <a:normAutofit fontScale="90000"/>
          </a:bodyPr>
          <a:lstStyle/>
          <a:p>
            <a:pPr algn="just"/>
            <a:r>
              <a:rPr lang="es-PE" dirty="0" smtClean="0"/>
              <a:t>Supervisores de su uso según los servicios financieros </a:t>
            </a:r>
            <a:r>
              <a:rPr lang="es-PE" dirty="0" smtClean="0"/>
              <a:t>en los que podría resultar involucrado</a:t>
            </a:r>
            <a:r>
              <a:rPr lang="es-PE" dirty="0" smtClean="0"/>
              <a:t>…</a:t>
            </a:r>
            <a:endParaRPr lang="es-PE" dirty="0"/>
          </a:p>
        </p:txBody>
      </p:sp>
      <p:sp>
        <p:nvSpPr>
          <p:cNvPr id="4" name="Marcador de texto 3"/>
          <p:cNvSpPr>
            <a:spLocks noGrp="1"/>
          </p:cNvSpPr>
          <p:nvPr>
            <p:ph type="body" idx="1"/>
          </p:nvPr>
        </p:nvSpPr>
        <p:spPr/>
        <p:txBody>
          <a:bodyPr/>
          <a:lstStyle/>
          <a:p>
            <a:pPr algn="ctr"/>
            <a:r>
              <a:rPr lang="es-PE" dirty="0" err="1" smtClean="0"/>
              <a:t>indecopi</a:t>
            </a:r>
            <a:endParaRPr lang="es-PE" dirty="0"/>
          </a:p>
        </p:txBody>
      </p:sp>
      <p:sp>
        <p:nvSpPr>
          <p:cNvPr id="5" name="Marcador de contenido 4"/>
          <p:cNvSpPr>
            <a:spLocks noGrp="1"/>
          </p:cNvSpPr>
          <p:nvPr>
            <p:ph sz="half" idx="2"/>
          </p:nvPr>
        </p:nvSpPr>
        <p:spPr/>
        <p:txBody>
          <a:bodyPr/>
          <a:lstStyle/>
          <a:p>
            <a:pPr algn="just">
              <a:buFont typeface="Wingdings" panose="05000000000000000000" pitchFamily="2" charset="2"/>
              <a:buChar char="§"/>
            </a:pPr>
            <a:r>
              <a:rPr lang="es-ES" dirty="0" smtClean="0"/>
              <a:t> servicios </a:t>
            </a:r>
            <a:r>
              <a:rPr lang="es-ES" dirty="0"/>
              <a:t>de transferencia de dinero o </a:t>
            </a:r>
            <a:r>
              <a:rPr lang="es-ES" dirty="0" smtClean="0"/>
              <a:t>valor.</a:t>
            </a:r>
          </a:p>
          <a:p>
            <a:pPr algn="just">
              <a:buFont typeface="Wingdings" panose="05000000000000000000" pitchFamily="2" charset="2"/>
              <a:buChar char="§"/>
            </a:pPr>
            <a:r>
              <a:rPr lang="es-ES" dirty="0" smtClean="0"/>
              <a:t>aceptación </a:t>
            </a:r>
            <a:r>
              <a:rPr lang="es-ES" dirty="0"/>
              <a:t>de depósitos y otros fondos reembolsables del </a:t>
            </a:r>
            <a:r>
              <a:rPr lang="es-ES" dirty="0" smtClean="0"/>
              <a:t>público.</a:t>
            </a:r>
          </a:p>
          <a:p>
            <a:pPr algn="just">
              <a:buFont typeface="Wingdings" panose="05000000000000000000" pitchFamily="2" charset="2"/>
              <a:buChar char="§"/>
            </a:pPr>
            <a:r>
              <a:rPr lang="es-ES" dirty="0" smtClean="0"/>
              <a:t>emisión </a:t>
            </a:r>
            <a:r>
              <a:rPr lang="es-ES" dirty="0"/>
              <a:t>y gestión de medios de </a:t>
            </a:r>
            <a:r>
              <a:rPr lang="es-ES" dirty="0" smtClean="0"/>
              <a:t>pago.</a:t>
            </a:r>
          </a:p>
          <a:p>
            <a:pPr algn="just">
              <a:buFont typeface="Wingdings" panose="05000000000000000000" pitchFamily="2" charset="2"/>
              <a:buChar char="§"/>
            </a:pPr>
            <a:r>
              <a:rPr lang="es-ES" dirty="0" smtClean="0"/>
              <a:t>comercio </a:t>
            </a:r>
            <a:r>
              <a:rPr lang="es-ES" dirty="0"/>
              <a:t>en moneda extranjera</a:t>
            </a:r>
            <a:endParaRPr lang="es-PE" dirty="0"/>
          </a:p>
        </p:txBody>
      </p:sp>
      <p:sp>
        <p:nvSpPr>
          <p:cNvPr id="6" name="Marcador de texto 5"/>
          <p:cNvSpPr>
            <a:spLocks noGrp="1"/>
          </p:cNvSpPr>
          <p:nvPr>
            <p:ph type="body" sz="quarter" idx="3"/>
          </p:nvPr>
        </p:nvSpPr>
        <p:spPr/>
        <p:txBody>
          <a:bodyPr/>
          <a:lstStyle/>
          <a:p>
            <a:pPr algn="ctr"/>
            <a:r>
              <a:rPr lang="es-PE" dirty="0" smtClean="0"/>
              <a:t>SBS-UIF</a:t>
            </a:r>
            <a:endParaRPr lang="es-PE" dirty="0"/>
          </a:p>
        </p:txBody>
      </p:sp>
      <p:sp>
        <p:nvSpPr>
          <p:cNvPr id="7" name="Marcador de contenido 6"/>
          <p:cNvSpPr>
            <a:spLocks noGrp="1"/>
          </p:cNvSpPr>
          <p:nvPr>
            <p:ph sz="quarter" idx="4"/>
          </p:nvPr>
        </p:nvSpPr>
        <p:spPr/>
        <p:txBody>
          <a:bodyPr/>
          <a:lstStyle/>
          <a:p>
            <a:pPr algn="just">
              <a:buFont typeface="Wingdings" panose="05000000000000000000" pitchFamily="2" charset="2"/>
              <a:buChar char="§"/>
            </a:pPr>
            <a:r>
              <a:rPr lang="es-ES" dirty="0"/>
              <a:t>comercio en moneda extranjera</a:t>
            </a:r>
            <a:endParaRPr lang="es-PE" dirty="0"/>
          </a:p>
        </p:txBody>
      </p:sp>
    </p:spTree>
    <p:extLst>
      <p:ext uri="{BB962C8B-B14F-4D97-AF65-F5344CB8AC3E}">
        <p14:creationId xmlns:p14="http://schemas.microsoft.com/office/powerpoint/2010/main" val="2318161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1514</TotalTime>
  <Words>2213</Words>
  <Application>Microsoft Office PowerPoint</Application>
  <PresentationFormat>Panorámica</PresentationFormat>
  <Paragraphs>177</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Calibri</vt:lpstr>
      <vt:lpstr>Calibri Light</vt:lpstr>
      <vt:lpstr>Wingdings</vt:lpstr>
      <vt:lpstr>Retrospección</vt:lpstr>
      <vt:lpstr> Consideraciones financieras y legales respecto a la naturaleza de bitcoin y propuesta de enfoque para su regulación</vt:lpstr>
      <vt:lpstr>Razón del trabajo </vt:lpstr>
      <vt:lpstr>Ideas previas…</vt:lpstr>
      <vt:lpstr>Naturaleza económica financiera de BTC</vt:lpstr>
      <vt:lpstr>Naturaleza económica financiera de BTC</vt:lpstr>
      <vt:lpstr>Naturaleza jurídica de BTC</vt:lpstr>
      <vt:lpstr>Naturaleza jurídica de BTC</vt:lpstr>
      <vt:lpstr>Riesgos en su uso, se han advertido 70 siendo los más prioritarios..</vt:lpstr>
      <vt:lpstr>Supervisores de su uso según los servicios financieros en los que podría resultar involucrado…</vt:lpstr>
      <vt:lpstr>Problemas para las agencias del gobierno peruano:</vt:lpstr>
      <vt:lpstr>¿Debe modificarse el marco legal vigente? Sí, en la medida que hay riesgos de alta prioridad que urge mitigar con una adecuada regulación en un corto plazo.</vt:lpstr>
      <vt:lpstr>Beneficios y fundamentos para mejoras normativas frente al uso de BTC</vt:lpstr>
      <vt:lpstr>¿Cómo debe enfocarse la modificación del marco legal peruano?</vt:lpstr>
      <vt:lpstr>Lo que no debe hacer el regulador…</vt:lpstr>
      <vt:lpstr>Propuesta de enfoque</vt:lpstr>
      <vt:lpstr>Propuesta de enfoque</vt:lpstr>
      <vt:lpstr>Propuesta de enfoque</vt:lpstr>
      <vt:lpstr>Propuesta de enfoque</vt:lpstr>
      <vt:lpstr>Propuesta de enfoque</vt:lpstr>
      <vt:lpstr>Propuesta de enfoque</vt:lpstr>
      <vt:lpstr>Propuesta de enfoque</vt:lpstr>
      <vt:lpstr>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Consideraciones financieras y legales respecto a la naturaleza de bitcoin y propuesta de enfoque para su regulación</dc:title>
  <dc:creator>USER</dc:creator>
  <cp:lastModifiedBy>USER</cp:lastModifiedBy>
  <cp:revision>122</cp:revision>
  <dcterms:created xsi:type="dcterms:W3CDTF">2017-03-24T00:46:22Z</dcterms:created>
  <dcterms:modified xsi:type="dcterms:W3CDTF">2018-11-19T22:17:16Z</dcterms:modified>
</cp:coreProperties>
</file>